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8"/>
  </p:notesMasterIdLst>
  <p:sldIdLst>
    <p:sldId id="256" r:id="rId2"/>
    <p:sldId id="284" r:id="rId3"/>
    <p:sldId id="288" r:id="rId4"/>
    <p:sldId id="282" r:id="rId5"/>
    <p:sldId id="283" r:id="rId6"/>
    <p:sldId id="257" r:id="rId7"/>
    <p:sldId id="258" r:id="rId8"/>
    <p:sldId id="286" r:id="rId9"/>
    <p:sldId id="287" r:id="rId10"/>
    <p:sldId id="259" r:id="rId11"/>
    <p:sldId id="290" r:id="rId12"/>
    <p:sldId id="261" r:id="rId13"/>
    <p:sldId id="281" r:id="rId14"/>
    <p:sldId id="279" r:id="rId15"/>
    <p:sldId id="280" r:id="rId16"/>
    <p:sldId id="291" r:id="rId17"/>
  </p:sldIdLst>
  <p:sldSz cx="12192000" cy="6858000"/>
  <p:notesSz cx="6858000" cy="9144000"/>
  <p:embeddedFontLst>
    <p:embeddedFont>
      <p:font typeface="Courgette" panose="020B0604020202020204" charset="-94"/>
      <p:regular r:id="rId19"/>
    </p:embeddedFont>
    <p:embeddedFont>
      <p:font typeface="Calibri" panose="020F0502020204030204" pitchFamily="34" charset="0"/>
      <p:regular r:id="rId20"/>
      <p:bold r:id="rId21"/>
      <p:italic r:id="rId22"/>
      <p:boldItalic r:id="rId23"/>
    </p:embeddedFont>
    <p:embeddedFont>
      <p:font typeface="Verdana" panose="020B060403050404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85631" autoAdjust="0"/>
  </p:normalViewPr>
  <p:slideViewPr>
    <p:cSldViewPr snapToGrid="0">
      <p:cViewPr varScale="1">
        <p:scale>
          <a:sx n="86" d="100"/>
          <a:sy n="86" d="100"/>
        </p:scale>
        <p:origin x="114" y="22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93411415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2" name="Shape 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8998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9868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4185313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4869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3989799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4128135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2596104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1775560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9157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0919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2007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63894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6471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7275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7599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8009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1524000" y="1122362"/>
            <a:ext cx="9144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 name="Shape 13"/>
          <p:cNvSpPr txBox="1">
            <a:spLocks noGrp="1"/>
          </p:cNvSpPr>
          <p:nvPr>
            <p:ph type="subTitle" idx="1"/>
          </p:nvPr>
        </p:nvSpPr>
        <p:spPr>
          <a:xfrm>
            <a:off x="1524000" y="3602037"/>
            <a:ext cx="9144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15" name="Shape 15"/>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16" name="Shape 16"/>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b="0" i="0" u="none" strike="noStrike" cap="none">
                <a:solidFill>
                  <a:srgbClr val="888888"/>
                </a:solidFill>
                <a:latin typeface="Calibri"/>
                <a:ea typeface="Calibri"/>
                <a:cs typeface="Calibri"/>
                <a:sym typeface="Calibri"/>
              </a:rPr>
              <a:t>‹#›</a:t>
            </a:fld>
            <a:endParaRPr lang="tr-TR"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839787"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839787" y="1681163"/>
            <a:ext cx="51577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2"/>
          </p:nvPr>
        </p:nvSpPr>
        <p:spPr>
          <a:xfrm>
            <a:off x="839787" y="2505075"/>
            <a:ext cx="51577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3"/>
          </p:nvPr>
        </p:nvSpPr>
        <p:spPr>
          <a:xfrm>
            <a:off x="6172200" y="1681163"/>
            <a:ext cx="51831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4"/>
          </p:nvPr>
        </p:nvSpPr>
        <p:spPr>
          <a:xfrm>
            <a:off x="6172200" y="2505075"/>
            <a:ext cx="51831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3" name="Shape 4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4" name="Shape 4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8" name="Shape 4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9" name="Shape 4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51" name="Shape 5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52" name="Shape 5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53" name="Shape 5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5183187" y="987425"/>
            <a:ext cx="6172199"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59" name="Shape 5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60" name="Shape 6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5183187" y="987425"/>
            <a:ext cx="6172199"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64" name="Shape 64"/>
          <p:cNvSpPr txBox="1">
            <a:spLocks noGrp="1"/>
          </p:cNvSpPr>
          <p:nvPr>
            <p:ph type="body" idx="1"/>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66" name="Shape 6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67" name="Shape 6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3920331" y="-1256505"/>
            <a:ext cx="4351338" cy="105155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72" name="Shape 7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73" name="Shape 7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7133431" y="1956594"/>
            <a:ext cx="5811838" cy="2628899"/>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1799431" y="-596105"/>
            <a:ext cx="5811838" cy="77342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78" name="Shape 78"/>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79" name="Shape 79"/>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a:solidFill>
                  <a:srgbClr val="888888"/>
                </a:solidFill>
                <a:latin typeface="Calibri"/>
                <a:ea typeface="Calibri"/>
                <a:cs typeface="Calibri"/>
                <a:sym typeface="Calibri"/>
              </a:rPr>
              <a:t>‹#›</a:t>
            </a:fld>
            <a:endParaRPr lang="tr-TR"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9" name="Shape 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10" name="Shape 1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tr-TR" sz="1200" b="0" i="0" u="none" strike="noStrike" cap="none">
                <a:solidFill>
                  <a:srgbClr val="888888"/>
                </a:solidFill>
                <a:latin typeface="Calibri"/>
                <a:ea typeface="Calibri"/>
                <a:cs typeface="Calibri"/>
                <a:sym typeface="Calibri"/>
              </a:rPr>
              <a:t>‹#›</a:t>
            </a:fld>
            <a:endParaRPr lang="tr-TR"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5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Shape 84"/>
          <p:cNvPicPr preferRelativeResize="0"/>
          <p:nvPr/>
        </p:nvPicPr>
        <p:blipFill rotWithShape="1">
          <a:blip r:embed="rId3">
            <a:alphaModFix/>
          </a:blip>
          <a:srcRect/>
          <a:stretch/>
        </p:blipFill>
        <p:spPr>
          <a:xfrm>
            <a:off x="3851031" y="202957"/>
            <a:ext cx="4489938" cy="4489938"/>
          </a:xfrm>
          <a:prstGeom prst="rect">
            <a:avLst/>
          </a:prstGeom>
          <a:noFill/>
          <a:ln>
            <a:noFill/>
          </a:ln>
        </p:spPr>
      </p:pic>
      <p:pic>
        <p:nvPicPr>
          <p:cNvPr id="85" name="Shape 85"/>
          <p:cNvPicPr preferRelativeResize="0"/>
          <p:nvPr/>
        </p:nvPicPr>
        <p:blipFill rotWithShape="1">
          <a:blip r:embed="rId4">
            <a:alphaModFix/>
          </a:blip>
          <a:srcRect l="28265" t="51234" r="31504" b="40672"/>
          <a:stretch/>
        </p:blipFill>
        <p:spPr>
          <a:xfrm>
            <a:off x="3726474" y="4799867"/>
            <a:ext cx="4739053" cy="536332"/>
          </a:xfrm>
          <a:prstGeom prst="rect">
            <a:avLst/>
          </a:prstGeom>
          <a:noFill/>
          <a:ln>
            <a:noFill/>
          </a:ln>
        </p:spPr>
      </p:pic>
      <p:sp>
        <p:nvSpPr>
          <p:cNvPr id="4" name="Shape 96"/>
          <p:cNvSpPr txBox="1"/>
          <p:nvPr/>
        </p:nvSpPr>
        <p:spPr>
          <a:xfrm>
            <a:off x="0" y="5738389"/>
            <a:ext cx="12192000" cy="557636"/>
          </a:xfrm>
          <a:prstGeom prst="rect">
            <a:avLst/>
          </a:prstGeom>
          <a:noFill/>
          <a:ln>
            <a:noFill/>
          </a:ln>
        </p:spPr>
        <p:txBody>
          <a:bodyPr lIns="91425" tIns="45700" rIns="91425" bIns="45700" anchor="t" anchorCtr="0">
            <a:noAutofit/>
          </a:bodyPr>
          <a:lstStyle/>
          <a:p>
            <a:pPr algn="ctr">
              <a:buSzPct val="25000"/>
            </a:pPr>
            <a:r>
              <a:rPr lang="tr-TR" sz="2400" dirty="0">
                <a:solidFill>
                  <a:srgbClr val="548135"/>
                </a:solidFill>
                <a:latin typeface="Courgette"/>
                <a:ea typeface="Courgette"/>
                <a:cs typeface="Courgette"/>
                <a:sym typeface="Courgette"/>
              </a:rPr>
              <a:t>Meet and Assist Services at Arturo Merino Benítez International Airport, Santiago, </a:t>
            </a:r>
            <a:r>
              <a:rPr lang="tr-TR" sz="2400" dirty="0" smtClean="0">
                <a:solidFill>
                  <a:srgbClr val="548135"/>
                </a:solidFill>
                <a:latin typeface="Courgette"/>
                <a:ea typeface="Courgette"/>
                <a:cs typeface="Courgette"/>
                <a:sym typeface="Courgette"/>
              </a:rPr>
              <a:t>Chile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Shape 111"/>
          <p:cNvSpPr/>
          <p:nvPr/>
        </p:nvSpPr>
        <p:spPr>
          <a:xfrm>
            <a:off x="6814038" y="0"/>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cxnSp>
        <p:nvCxnSpPr>
          <p:cNvPr id="114" name="Shape 114"/>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8" name="Shape 96"/>
          <p:cNvSpPr txBox="1"/>
          <p:nvPr/>
        </p:nvSpPr>
        <p:spPr>
          <a:xfrm>
            <a:off x="0" y="2593731"/>
            <a:ext cx="5475163" cy="1207918"/>
          </a:xfrm>
          <a:prstGeom prst="rect">
            <a:avLst/>
          </a:prstGeom>
          <a:noFill/>
          <a:ln>
            <a:noFill/>
          </a:ln>
        </p:spPr>
        <p:txBody>
          <a:bodyPr lIns="91425" tIns="45700" rIns="91425" bIns="45700" anchor="t" anchorCtr="0">
            <a:noAutofit/>
          </a:bodyPr>
          <a:lstStyle/>
          <a:p>
            <a:r>
              <a:rPr lang="en-US" dirty="0" smtClean="0">
                <a:solidFill>
                  <a:schemeClr val="bg1">
                    <a:lumMod val="50000"/>
                  </a:schemeClr>
                </a:solidFill>
                <a:latin typeface="Calibri" panose="020F0502020204030204" pitchFamily="34" charset="0"/>
              </a:rPr>
              <a:t>Guests</a:t>
            </a:r>
            <a:r>
              <a:rPr lang="tr-TR" dirty="0" smtClean="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can use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lounge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to</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relax</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and</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rest in a peaceful</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environment</a:t>
            </a:r>
            <a:r>
              <a:rPr lang="tr-TR" dirty="0">
                <a:solidFill>
                  <a:schemeClr val="bg1">
                    <a:lumMod val="50000"/>
                  </a:schemeClr>
                </a:solidFill>
                <a:latin typeface="Calibri" panose="020F0502020204030204" pitchFamily="34" charset="0"/>
              </a:rPr>
              <a:t> while </a:t>
            </a:r>
            <a:r>
              <a:rPr lang="tr-TR" dirty="0" smtClean="0">
                <a:solidFill>
                  <a:schemeClr val="bg1">
                    <a:lumMod val="50000"/>
                  </a:schemeClr>
                </a:solidFill>
                <a:latin typeface="Calibri" panose="020F0502020204030204" pitchFamily="34" charset="0"/>
              </a:rPr>
              <a:t>primeclass personnel </a:t>
            </a:r>
            <a:r>
              <a:rPr lang="tr-TR" dirty="0">
                <a:solidFill>
                  <a:schemeClr val="bg1">
                    <a:lumMod val="50000"/>
                  </a:schemeClr>
                </a:solidFill>
                <a:latin typeface="Calibri" panose="020F0502020204030204" pitchFamily="34" charset="0"/>
              </a:rPr>
              <a:t>and porter collect the luggage</a:t>
            </a:r>
            <a:r>
              <a:rPr lang="tr-TR" dirty="0" smtClean="0">
                <a:solidFill>
                  <a:schemeClr val="bg1">
                    <a:lumMod val="50000"/>
                  </a:schemeClr>
                </a:solidFill>
                <a:latin typeface="Calibri" panose="020F0502020204030204" pitchFamily="34" charset="0"/>
              </a:rPr>
              <a:t>.</a:t>
            </a:r>
            <a:endParaRPr lang="tr-TR" dirty="0">
              <a:solidFill>
                <a:schemeClr val="bg1">
                  <a:lumMod val="50000"/>
                </a:schemeClr>
              </a:solidFill>
              <a:latin typeface="Calibri" panose="020F0502020204030204" pitchFamily="34" charset="0"/>
            </a:endParaRPr>
          </a:p>
          <a:p>
            <a:endParaRPr lang="tr-TR" dirty="0">
              <a:solidFill>
                <a:schemeClr val="bg1">
                  <a:lumMod val="50000"/>
                </a:schemeClr>
              </a:solidFill>
              <a:latin typeface="Calibri" panose="020F0502020204030204" pitchFamily="34" charset="0"/>
            </a:endParaRPr>
          </a:p>
          <a:p>
            <a:endParaRPr lang="en-US" dirty="0">
              <a:solidFill>
                <a:schemeClr val="bg1">
                  <a:lumMod val="50000"/>
                </a:schemeClr>
              </a:solidFill>
              <a:latin typeface="Calibri" panose="020F0502020204030204" pitchFamily="34" charset="0"/>
            </a:endParaRPr>
          </a:p>
        </p:txBody>
      </p:sp>
      <p:pic>
        <p:nvPicPr>
          <p:cNvPr id="3" name="Picture 2"/>
          <p:cNvPicPr>
            <a:picLocks noChangeAspect="1"/>
          </p:cNvPicPr>
          <p:nvPr/>
        </p:nvPicPr>
        <p:blipFill rotWithShape="1">
          <a:blip r:embed="rId4"/>
          <a:srcRect l="-1082" t="-1461"/>
          <a:stretch/>
        </p:blipFill>
        <p:spPr>
          <a:xfrm>
            <a:off x="7210757" y="93444"/>
            <a:ext cx="4680000" cy="2795130"/>
          </a:xfrm>
          <a:prstGeom prst="rect">
            <a:avLst/>
          </a:prstGeom>
        </p:spPr>
      </p:pic>
      <p:pic>
        <p:nvPicPr>
          <p:cNvPr id="5" name="Picture 4"/>
          <p:cNvPicPr>
            <a:picLocks noChangeAspect="1"/>
          </p:cNvPicPr>
          <p:nvPr/>
        </p:nvPicPr>
        <p:blipFill rotWithShape="1">
          <a:blip r:embed="rId5"/>
          <a:srcRect l="-1052" t="8823" r="1052" b="-5898"/>
          <a:stretch/>
        </p:blipFill>
        <p:spPr>
          <a:xfrm>
            <a:off x="7210757" y="3323594"/>
            <a:ext cx="4680000" cy="3460687"/>
          </a:xfrm>
          <a:prstGeom prst="rect">
            <a:avLst/>
          </a:prstGeom>
        </p:spPr>
      </p:pic>
      <p:sp>
        <p:nvSpPr>
          <p:cNvPr id="11"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12"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Arrival Service</a:t>
            </a:r>
            <a:endParaRPr lang="tr-TR" i="0" u="none" strike="noStrike" cap="none" dirty="0">
              <a:solidFill>
                <a:srgbClr val="548135"/>
              </a:solidFill>
              <a:latin typeface="Verdana"/>
              <a:ea typeface="Verdana"/>
              <a:cs typeface="Verdana"/>
              <a:sym typeface="Verdana"/>
            </a:endParaRPr>
          </a:p>
        </p:txBody>
      </p:sp>
    </p:spTree>
  </p:cSld>
  <p:clrMapOvr>
    <a:overrideClrMapping bg1="lt1" tx1="dk1" bg2="dk2" tx2="lt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cxnSp>
        <p:nvCxnSpPr>
          <p:cNvPr id="232" name="Shape 23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234" name="Shape 234"/>
          <p:cNvSpPr/>
          <p:nvPr/>
        </p:nvSpPr>
        <p:spPr>
          <a:xfrm>
            <a:off x="6813900" y="0"/>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sp>
        <p:nvSpPr>
          <p:cNvPr id="235" name="Shape 235"/>
          <p:cNvSpPr txBox="1"/>
          <p:nvPr/>
        </p:nvSpPr>
        <p:spPr>
          <a:xfrm>
            <a:off x="61545" y="2409092"/>
            <a:ext cx="5911812" cy="1019908"/>
          </a:xfrm>
          <a:prstGeom prst="rect">
            <a:avLst/>
          </a:prstGeom>
          <a:noFill/>
          <a:ln>
            <a:noFill/>
          </a:ln>
        </p:spPr>
        <p:txBody>
          <a:bodyPr lIns="91425" tIns="45700" rIns="91425" bIns="45700" anchor="t" anchorCtr="0">
            <a:noAutofit/>
          </a:bodyPr>
          <a:lstStyle/>
          <a:p>
            <a:pPr>
              <a:lnSpc>
                <a:spcPct val="200000"/>
              </a:lnSpc>
            </a:pPr>
            <a:r>
              <a:rPr lang="tr-TR" spc="100" dirty="0" smtClean="0">
                <a:solidFill>
                  <a:schemeClr val="bg1">
                    <a:lumMod val="50000"/>
                  </a:schemeClr>
                </a:solidFill>
                <a:latin typeface="Calibri" panose="020F0502020204030204" pitchFamily="34" charset="0"/>
              </a:rPr>
              <a:t>Primeclass personnel accompany to guest vehicle. </a:t>
            </a:r>
            <a:endParaRPr lang="tr-TR" spc="100" dirty="0">
              <a:solidFill>
                <a:schemeClr val="bg1">
                  <a:lumMod val="50000"/>
                </a:schemeClr>
              </a:solidFill>
              <a:latin typeface="Calibri" panose="020F0502020204030204" pitchFamily="34"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8566" t="1240" r="22232" b="-1240"/>
          <a:stretch/>
        </p:blipFill>
        <p:spPr>
          <a:xfrm>
            <a:off x="7162950" y="464634"/>
            <a:ext cx="4680000" cy="5928732"/>
          </a:xfrm>
          <a:prstGeom prst="rect">
            <a:avLst/>
          </a:prstGeom>
        </p:spPr>
      </p:pic>
      <p:sp>
        <p:nvSpPr>
          <p:cNvPr id="9"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10"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Arrival Service</a:t>
            </a:r>
            <a:endParaRPr lang="tr-TR" i="0" u="none" strike="noStrike" cap="none" dirty="0">
              <a:solidFill>
                <a:srgbClr val="548135"/>
              </a:solidFill>
              <a:latin typeface="Verdana"/>
              <a:ea typeface="Verdana"/>
              <a:cs typeface="Verdana"/>
              <a:sym typeface="Verdana"/>
            </a:endParaRPr>
          </a:p>
        </p:txBody>
      </p:sp>
    </p:spTree>
    <p:extLst>
      <p:ext uri="{BB962C8B-B14F-4D97-AF65-F5344CB8AC3E}">
        <p14:creationId xmlns:p14="http://schemas.microsoft.com/office/powerpoint/2010/main" val="36304226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p:nvPr/>
        </p:nvSpPr>
        <p:spPr>
          <a:xfrm>
            <a:off x="6814038" y="0"/>
            <a:ext cx="5377962"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cxnSp>
        <p:nvCxnSpPr>
          <p:cNvPr id="135" name="Shape 135"/>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138" name="Shape 138"/>
          <p:cNvSpPr txBox="1"/>
          <p:nvPr/>
        </p:nvSpPr>
        <p:spPr>
          <a:xfrm>
            <a:off x="-7631" y="1787785"/>
            <a:ext cx="6151953" cy="1834646"/>
          </a:xfrm>
          <a:prstGeom prst="rect">
            <a:avLst/>
          </a:prstGeom>
          <a:noFill/>
          <a:ln>
            <a:noFill/>
          </a:ln>
        </p:spPr>
        <p:txBody>
          <a:bodyPr lIns="91425" tIns="45700" rIns="91425" bIns="45700" anchor="t" anchorCtr="0">
            <a:noAutofit/>
          </a:bodyPr>
          <a:lstStyle/>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Comfort</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Speed</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Feeling of VIP</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Saving Time</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Easier Transactions</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Feeling of less stress</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Enjoyable Trip</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Smart Solutions</a:t>
            </a: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smtClean="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smtClean="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smtClean="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p:txBody>
      </p:sp>
      <p:pic>
        <p:nvPicPr>
          <p:cNvPr id="142" name="Shape 142"/>
          <p:cNvPicPr preferRelativeResize="0"/>
          <p:nvPr/>
        </p:nvPicPr>
        <p:blipFill>
          <a:blip r:embed="rId3">
            <a:alphaModFix amt="0"/>
          </a:blip>
          <a:stretch>
            <a:fillRect/>
          </a:stretch>
        </p:blipFill>
        <p:spPr>
          <a:xfrm>
            <a:off x="7349450" y="761705"/>
            <a:ext cx="1190625" cy="838200"/>
          </a:xfrm>
          <a:prstGeom prst="rect">
            <a:avLst/>
          </a:prstGeom>
          <a:noFill/>
          <a:ln>
            <a:noFill/>
          </a:ln>
        </p:spPr>
      </p:pic>
      <p:sp>
        <p:nvSpPr>
          <p:cNvPr id="9" name="Shape 94"/>
          <p:cNvSpPr txBox="1"/>
          <p:nvPr/>
        </p:nvSpPr>
        <p:spPr>
          <a:xfrm>
            <a:off x="-7631" y="392373"/>
            <a:ext cx="461010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tr-TR" sz="1800" b="1" i="0" u="none" strike="noStrike" cap="none" dirty="0" smtClean="0">
                <a:solidFill>
                  <a:schemeClr val="dk1"/>
                </a:solidFill>
                <a:latin typeface="Calibri"/>
                <a:ea typeface="Calibri"/>
                <a:cs typeface="Calibri"/>
                <a:sym typeface="Calibri"/>
              </a:rPr>
              <a:t>Passenger &amp; Airport Benefits</a:t>
            </a:r>
            <a:endParaRPr lang="tr-TR" sz="1800" b="1" i="0" u="none" strike="noStrike" cap="none" dirty="0">
              <a:solidFill>
                <a:schemeClr val="dk1"/>
              </a:solidFill>
              <a:latin typeface="Calibri"/>
              <a:ea typeface="Calibri"/>
              <a:cs typeface="Calibri"/>
              <a:sym typeface="Calibri"/>
            </a:endParaRPr>
          </a:p>
        </p:txBody>
      </p:sp>
      <p:pic>
        <p:nvPicPr>
          <p:cNvPr id="4" name="Picture 3"/>
          <p:cNvPicPr>
            <a:picLocks noChangeAspect="1"/>
          </p:cNvPicPr>
          <p:nvPr/>
        </p:nvPicPr>
        <p:blipFill>
          <a:blip r:embed="rId4"/>
          <a:stretch>
            <a:fillRect/>
          </a:stretch>
        </p:blipFill>
        <p:spPr>
          <a:xfrm>
            <a:off x="7172177" y="193749"/>
            <a:ext cx="4680000" cy="2746230"/>
          </a:xfrm>
          <a:prstGeom prst="rect">
            <a:avLst/>
          </a:prstGeom>
        </p:spPr>
      </p:pic>
      <p:sp>
        <p:nvSpPr>
          <p:cNvPr id="11" name="Shape 91"/>
          <p:cNvSpPr/>
          <p:nvPr/>
        </p:nvSpPr>
        <p:spPr>
          <a:xfrm>
            <a:off x="-330250" y="1333214"/>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92"/>
          <p:cNvSpPr txBox="1"/>
          <p:nvPr/>
        </p:nvSpPr>
        <p:spPr>
          <a:xfrm>
            <a:off x="151200" y="1382214"/>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Passenger Benefits</a:t>
            </a:r>
            <a:endParaRPr lang="tr-TR" i="0" u="none" strike="noStrike" cap="none" dirty="0">
              <a:solidFill>
                <a:srgbClr val="548135"/>
              </a:solidFill>
              <a:latin typeface="Verdana"/>
              <a:ea typeface="Verdana"/>
              <a:cs typeface="Verdana"/>
              <a:sym typeface="Verdana"/>
            </a:endParaRPr>
          </a:p>
        </p:txBody>
      </p:sp>
      <p:sp>
        <p:nvSpPr>
          <p:cNvPr id="2" name="TextBox 1"/>
          <p:cNvSpPr txBox="1"/>
          <p:nvPr/>
        </p:nvSpPr>
        <p:spPr>
          <a:xfrm>
            <a:off x="11138" y="4557255"/>
            <a:ext cx="5747824" cy="1600438"/>
          </a:xfrm>
          <a:prstGeom prst="rect">
            <a:avLst/>
          </a:prstGeom>
          <a:noFill/>
        </p:spPr>
        <p:txBody>
          <a:bodyPr wrap="square" rtlCol="0">
            <a:spAutoFit/>
          </a:bodyPr>
          <a:lstStyle/>
          <a:p>
            <a:pPr marL="285750" lvl="0" indent="-285750">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Innovative </a:t>
            </a:r>
            <a:r>
              <a:rPr lang="tr-TR" dirty="0">
                <a:solidFill>
                  <a:schemeClr val="bg1">
                    <a:lumMod val="50000"/>
                  </a:schemeClr>
                </a:solidFill>
                <a:latin typeface="Calibri" panose="020F0502020204030204" pitchFamily="34" charset="0"/>
                <a:ea typeface="Courgette"/>
                <a:cs typeface="Courgette"/>
                <a:sym typeface="Courgette"/>
              </a:rPr>
              <a:t>Airport</a:t>
            </a:r>
          </a:p>
          <a:p>
            <a:pPr marL="285750" lvl="0" indent="-285750">
              <a:buSzPct val="25000"/>
              <a:buFont typeface="Arial" panose="020B0604020202020204" pitchFamily="34" charset="0"/>
              <a:buChar char="•"/>
            </a:pPr>
            <a:r>
              <a:rPr lang="tr-TR" dirty="0">
                <a:solidFill>
                  <a:schemeClr val="bg1">
                    <a:lumMod val="50000"/>
                  </a:schemeClr>
                </a:solidFill>
                <a:latin typeface="Calibri" panose="020F0502020204030204" pitchFamily="34" charset="0"/>
                <a:ea typeface="Courgette"/>
                <a:cs typeface="Courgette"/>
                <a:sym typeface="Courgette"/>
              </a:rPr>
              <a:t>Passenger Satisfaction</a:t>
            </a:r>
          </a:p>
          <a:p>
            <a:pPr marL="285750" lvl="0" indent="-285750">
              <a:buSzPct val="25000"/>
              <a:buFont typeface="Arial" panose="020B0604020202020204" pitchFamily="34" charset="0"/>
              <a:buChar char="•"/>
            </a:pPr>
            <a:r>
              <a:rPr lang="tr-TR" dirty="0">
                <a:solidFill>
                  <a:schemeClr val="bg1">
                    <a:lumMod val="50000"/>
                  </a:schemeClr>
                </a:solidFill>
                <a:latin typeface="Calibri" panose="020F0502020204030204" pitchFamily="34" charset="0"/>
                <a:ea typeface="Courgette"/>
                <a:cs typeface="Courgette"/>
                <a:sym typeface="Courgette"/>
              </a:rPr>
              <a:t>More Comfortable Airport</a:t>
            </a:r>
          </a:p>
          <a:p>
            <a:pPr marL="285750" lvl="0" indent="-285750">
              <a:buSzPct val="25000"/>
              <a:buFont typeface="Arial" panose="020B0604020202020204" pitchFamily="34" charset="0"/>
              <a:buChar char="•"/>
            </a:pPr>
            <a:r>
              <a:rPr lang="tr-TR" dirty="0">
                <a:solidFill>
                  <a:schemeClr val="bg1">
                    <a:lumMod val="50000"/>
                  </a:schemeClr>
                </a:solidFill>
                <a:latin typeface="Calibri" panose="020F0502020204030204" pitchFamily="34" charset="0"/>
                <a:ea typeface="Courgette"/>
                <a:cs typeface="Courgette"/>
                <a:sym typeface="Courgette"/>
              </a:rPr>
              <a:t>World </a:t>
            </a:r>
            <a:r>
              <a:rPr lang="tr-TR" dirty="0" smtClean="0">
                <a:solidFill>
                  <a:schemeClr val="bg1">
                    <a:lumMod val="50000"/>
                  </a:schemeClr>
                </a:solidFill>
                <a:latin typeface="Calibri" panose="020F0502020204030204" pitchFamily="34" charset="0"/>
                <a:ea typeface="Courgette"/>
                <a:cs typeface="Courgette"/>
                <a:sym typeface="Courgette"/>
              </a:rPr>
              <a:t>Standard </a:t>
            </a:r>
            <a:r>
              <a:rPr lang="tr-TR" dirty="0">
                <a:solidFill>
                  <a:schemeClr val="bg1">
                    <a:lumMod val="50000"/>
                  </a:schemeClr>
                </a:solidFill>
                <a:latin typeface="Calibri" panose="020F0502020204030204" pitchFamily="34" charset="0"/>
                <a:ea typeface="Courgette"/>
                <a:cs typeface="Courgette"/>
                <a:sym typeface="Courgette"/>
              </a:rPr>
              <a:t>Service </a:t>
            </a:r>
          </a:p>
          <a:p>
            <a:pPr marL="285750" lvl="0" indent="-285750">
              <a:buSzPct val="25000"/>
              <a:buFont typeface="Arial" panose="020B0604020202020204" pitchFamily="34" charset="0"/>
              <a:buChar char="•"/>
            </a:pPr>
            <a:r>
              <a:rPr lang="tr-TR" dirty="0">
                <a:solidFill>
                  <a:schemeClr val="bg1">
                    <a:lumMod val="50000"/>
                  </a:schemeClr>
                </a:solidFill>
                <a:latin typeface="Calibri" panose="020F0502020204030204" pitchFamily="34" charset="0"/>
                <a:ea typeface="Courgette"/>
                <a:cs typeface="Courgette"/>
                <a:sym typeface="Courgette"/>
              </a:rPr>
              <a:t>Good Reputation</a:t>
            </a:r>
          </a:p>
          <a:p>
            <a:pPr marL="285750" lvl="0" indent="-285750">
              <a:buSzPct val="25000"/>
              <a:buFont typeface="Arial" panose="020B0604020202020204" pitchFamily="34" charset="0"/>
              <a:buChar char="•"/>
            </a:pPr>
            <a:r>
              <a:rPr lang="tr-TR" dirty="0">
                <a:solidFill>
                  <a:schemeClr val="bg1">
                    <a:lumMod val="50000"/>
                  </a:schemeClr>
                </a:solidFill>
                <a:latin typeface="Calibri" panose="020F0502020204030204" pitchFamily="34" charset="0"/>
                <a:ea typeface="Courgette"/>
                <a:cs typeface="Courgette"/>
                <a:sym typeface="Courgette"/>
              </a:rPr>
              <a:t>Increase </a:t>
            </a:r>
            <a:r>
              <a:rPr lang="tr-TR" dirty="0" smtClean="0">
                <a:solidFill>
                  <a:schemeClr val="bg1">
                    <a:lumMod val="50000"/>
                  </a:schemeClr>
                </a:solidFill>
                <a:latin typeface="Calibri" panose="020F0502020204030204" pitchFamily="34" charset="0"/>
                <a:ea typeface="Courgette"/>
                <a:cs typeface="Courgette"/>
                <a:sym typeface="Courgette"/>
              </a:rPr>
              <a:t>Commercial revenues</a:t>
            </a:r>
            <a:endParaRPr lang="tr-TR" dirty="0">
              <a:solidFill>
                <a:schemeClr val="bg1">
                  <a:lumMod val="50000"/>
                </a:schemeClr>
              </a:solidFill>
              <a:latin typeface="Calibri" panose="020F0502020204030204" pitchFamily="34" charset="0"/>
              <a:ea typeface="Courgette"/>
              <a:cs typeface="Courgette"/>
              <a:sym typeface="Courgette"/>
            </a:endParaRPr>
          </a:p>
          <a:p>
            <a:pPr marL="285750" lvl="0" indent="-285750">
              <a:buSzPct val="25000"/>
              <a:buFont typeface="Arial" panose="020B0604020202020204" pitchFamily="34" charset="0"/>
              <a:buChar char="•"/>
            </a:pPr>
            <a:r>
              <a:rPr lang="tr-TR" dirty="0">
                <a:solidFill>
                  <a:schemeClr val="bg1">
                    <a:lumMod val="50000"/>
                  </a:schemeClr>
                </a:solidFill>
                <a:latin typeface="Calibri" panose="020F0502020204030204" pitchFamily="34" charset="0"/>
                <a:ea typeface="Courgette"/>
                <a:cs typeface="Courgette"/>
                <a:sym typeface="Courgette"/>
              </a:rPr>
              <a:t>Added Value </a:t>
            </a:r>
          </a:p>
        </p:txBody>
      </p:sp>
      <p:sp>
        <p:nvSpPr>
          <p:cNvPr id="13" name="Shape 91"/>
          <p:cNvSpPr/>
          <p:nvPr/>
        </p:nvSpPr>
        <p:spPr>
          <a:xfrm>
            <a:off x="-347000" y="4085420"/>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92"/>
          <p:cNvSpPr txBox="1"/>
          <p:nvPr/>
        </p:nvSpPr>
        <p:spPr>
          <a:xfrm>
            <a:off x="134450" y="4134420"/>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Airport Benefits</a:t>
            </a:r>
            <a:endParaRPr lang="tr-TR" i="0" u="none" strike="noStrike" cap="none" dirty="0">
              <a:solidFill>
                <a:srgbClr val="548135"/>
              </a:solidFill>
              <a:latin typeface="Verdana"/>
              <a:ea typeface="Verdana"/>
              <a:cs typeface="Verdana"/>
              <a:sym typeface="Verdan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cxnSp>
        <p:nvCxnSpPr>
          <p:cNvPr id="232" name="Shape 23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8" name="Shape 94"/>
          <p:cNvSpPr txBox="1"/>
          <p:nvPr/>
        </p:nvSpPr>
        <p:spPr>
          <a:xfrm>
            <a:off x="19050" y="439614"/>
            <a:ext cx="461010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tr-TR" sz="1800" b="1" i="0" u="none" strike="noStrike" cap="none" dirty="0" smtClean="0">
                <a:solidFill>
                  <a:schemeClr val="dk1"/>
                </a:solidFill>
                <a:latin typeface="Calibri"/>
                <a:ea typeface="Calibri"/>
                <a:cs typeface="Calibri"/>
                <a:sym typeface="Calibri"/>
              </a:rPr>
              <a:t>Latin America Benchmark</a:t>
            </a:r>
            <a:endParaRPr lang="tr-TR" sz="1800" b="0" i="0" u="none" strike="noStrike" cap="none" dirty="0">
              <a:solidFill>
                <a:schemeClr val="dk1"/>
              </a:solidFill>
              <a:latin typeface="Calibri"/>
              <a:ea typeface="Calibri"/>
              <a:cs typeface="Calibri"/>
              <a:sym typeface="Calibri"/>
            </a:endParaRPr>
          </a:p>
        </p:txBody>
      </p:sp>
      <p:graphicFrame>
        <p:nvGraphicFramePr>
          <p:cNvPr id="9" name="Table 8"/>
          <p:cNvGraphicFramePr>
            <a:graphicFrameLocks noGrp="1"/>
          </p:cNvGraphicFramePr>
          <p:nvPr>
            <p:extLst>
              <p:ext uri="{D42A27DB-BD31-4B8C-83A1-F6EECF244321}">
                <p14:modId xmlns:p14="http://schemas.microsoft.com/office/powerpoint/2010/main" val="2404847850"/>
              </p:ext>
            </p:extLst>
          </p:nvPr>
        </p:nvGraphicFramePr>
        <p:xfrm>
          <a:off x="328611" y="1631597"/>
          <a:ext cx="11534778" cy="2995266"/>
        </p:xfrm>
        <a:graphic>
          <a:graphicData uri="http://schemas.openxmlformats.org/drawingml/2006/table">
            <a:tbl>
              <a:tblPr>
                <a:tableStyleId>{5C22544A-7EE6-4342-B048-85BDC9FD1C3A}</a:tableStyleId>
              </a:tblPr>
              <a:tblGrid>
                <a:gridCol w="1922463"/>
                <a:gridCol w="1922463"/>
                <a:gridCol w="1922463"/>
                <a:gridCol w="1922463"/>
                <a:gridCol w="1922463"/>
                <a:gridCol w="1922463"/>
              </a:tblGrid>
              <a:tr h="360523">
                <a:tc>
                  <a:txBody>
                    <a:bodyPr/>
                    <a:lstStyle/>
                    <a:p>
                      <a:pPr algn="ctr"/>
                      <a:endParaRPr lang="tr-TR" sz="1400" dirty="0"/>
                    </a:p>
                  </a:txBody>
                  <a:tcPr>
                    <a:lnL w="28575" cap="flat" cmpd="sng" algn="ctr">
                      <a:solidFill>
                        <a:schemeClr val="accent6">
                          <a:lumMod val="75000"/>
                        </a:schemeClr>
                      </a:solidFill>
                      <a:prstDash val="solid"/>
                      <a:round/>
                      <a:headEnd type="none" w="med" len="med"/>
                      <a:tailEnd type="none" w="med" len="med"/>
                    </a:lnL>
                    <a:lnT w="28575" cap="flat" cmpd="sng" algn="ctr">
                      <a:solidFill>
                        <a:schemeClr val="accent6">
                          <a:lumMod val="75000"/>
                        </a:schemeClr>
                      </a:solidFill>
                      <a:prstDash val="solid"/>
                      <a:round/>
                      <a:headEnd type="none" w="med" len="med"/>
                      <a:tailEnd type="none" w="med" len="med"/>
                    </a:lnT>
                    <a:solidFill>
                      <a:schemeClr val="tx2">
                        <a:lumMod val="75000"/>
                      </a:schemeClr>
                    </a:solidFill>
                  </a:tcPr>
                </a:tc>
                <a:tc>
                  <a:txBody>
                    <a:bodyPr/>
                    <a:lstStyle/>
                    <a:p>
                      <a:pPr algn="ctr"/>
                      <a:r>
                        <a:rPr lang="tr-TR" sz="1400" dirty="0" smtClean="0"/>
                        <a:t>SAO</a:t>
                      </a:r>
                      <a:r>
                        <a:rPr lang="tr-TR" sz="1400" baseline="0" dirty="0" smtClean="0"/>
                        <a:t> P</a:t>
                      </a:r>
                      <a:r>
                        <a:rPr lang="tr-TR" sz="1400" dirty="0" smtClean="0"/>
                        <a:t>AOLO</a:t>
                      </a:r>
                      <a:endParaRPr lang="tr-TR" sz="1400" dirty="0"/>
                    </a:p>
                  </a:txBody>
                  <a:tcPr>
                    <a:lnT w="28575" cap="flat" cmpd="sng" algn="ctr">
                      <a:solidFill>
                        <a:schemeClr val="accent6">
                          <a:lumMod val="75000"/>
                        </a:schemeClr>
                      </a:solidFill>
                      <a:prstDash val="solid"/>
                      <a:round/>
                      <a:headEnd type="none" w="med" len="med"/>
                      <a:tailEnd type="none" w="med" len="med"/>
                    </a:lnT>
                    <a:solidFill>
                      <a:schemeClr val="tx2">
                        <a:lumMod val="75000"/>
                      </a:schemeClr>
                    </a:solidFill>
                  </a:tcPr>
                </a:tc>
                <a:tc>
                  <a:txBody>
                    <a:bodyPr/>
                    <a:lstStyle/>
                    <a:p>
                      <a:pPr algn="ctr"/>
                      <a:r>
                        <a:rPr lang="tr-TR" sz="1400" dirty="0" smtClean="0"/>
                        <a:t>RIO DE JANEIRO</a:t>
                      </a:r>
                      <a:endParaRPr lang="tr-TR" sz="1400" dirty="0"/>
                    </a:p>
                  </a:txBody>
                  <a:tcPr>
                    <a:lnT w="28575" cap="flat" cmpd="sng" algn="ctr">
                      <a:solidFill>
                        <a:schemeClr val="accent6">
                          <a:lumMod val="75000"/>
                        </a:schemeClr>
                      </a:solidFill>
                      <a:prstDash val="solid"/>
                      <a:round/>
                      <a:headEnd type="none" w="med" len="med"/>
                      <a:tailEnd type="none" w="med" len="med"/>
                    </a:lnT>
                    <a:solidFill>
                      <a:schemeClr val="tx2">
                        <a:lumMod val="75000"/>
                      </a:schemeClr>
                    </a:solidFill>
                  </a:tcPr>
                </a:tc>
                <a:tc>
                  <a:txBody>
                    <a:bodyPr/>
                    <a:lstStyle/>
                    <a:p>
                      <a:pPr algn="ctr"/>
                      <a:r>
                        <a:rPr lang="tr-TR" sz="1400" dirty="0" smtClean="0"/>
                        <a:t>BUENOS AİRES</a:t>
                      </a:r>
                      <a:endParaRPr lang="tr-TR" sz="1400" dirty="0"/>
                    </a:p>
                  </a:txBody>
                  <a:tcPr>
                    <a:lnT w="28575" cap="flat" cmpd="sng" algn="ctr">
                      <a:solidFill>
                        <a:schemeClr val="accent6">
                          <a:lumMod val="75000"/>
                        </a:schemeClr>
                      </a:solidFill>
                      <a:prstDash val="solid"/>
                      <a:round/>
                      <a:headEnd type="none" w="med" len="med"/>
                      <a:tailEnd type="none" w="med" len="med"/>
                    </a:lnT>
                    <a:solidFill>
                      <a:schemeClr val="tx2">
                        <a:lumMod val="75000"/>
                      </a:schemeClr>
                    </a:solidFill>
                  </a:tcPr>
                </a:tc>
                <a:tc>
                  <a:txBody>
                    <a:bodyPr/>
                    <a:lstStyle/>
                    <a:p>
                      <a:pPr algn="ctr"/>
                      <a:r>
                        <a:rPr lang="tr-TR" sz="1400" dirty="0" smtClean="0"/>
                        <a:t>PANAMA CİTY</a:t>
                      </a:r>
                      <a:endParaRPr lang="tr-TR" sz="1400" dirty="0"/>
                    </a:p>
                  </a:txBody>
                  <a:tcPr>
                    <a:lnT w="28575" cap="flat" cmpd="sng" algn="ctr">
                      <a:solidFill>
                        <a:schemeClr val="accent6">
                          <a:lumMod val="75000"/>
                        </a:schemeClr>
                      </a:solidFill>
                      <a:prstDash val="solid"/>
                      <a:round/>
                      <a:headEnd type="none" w="med" len="med"/>
                      <a:tailEnd type="none" w="med" len="med"/>
                    </a:lnT>
                    <a:solidFill>
                      <a:schemeClr val="tx2">
                        <a:lumMod val="75000"/>
                      </a:schemeClr>
                    </a:solidFill>
                  </a:tcPr>
                </a:tc>
                <a:tc>
                  <a:txBody>
                    <a:bodyPr/>
                    <a:lstStyle/>
                    <a:p>
                      <a:pPr algn="ctr"/>
                      <a:r>
                        <a:rPr lang="tr-TR" sz="1400" dirty="0" smtClean="0"/>
                        <a:t>BOGOTA</a:t>
                      </a:r>
                      <a:endParaRPr lang="tr-TR" sz="1400" dirty="0"/>
                    </a:p>
                  </a:txBody>
                  <a:tcPr>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solidFill>
                      <a:schemeClr val="tx2">
                        <a:lumMod val="75000"/>
                      </a:schemeClr>
                    </a:solidFill>
                  </a:tcPr>
                </a:tc>
              </a:tr>
              <a:tr h="623316">
                <a:tc>
                  <a:txBody>
                    <a:bodyPr/>
                    <a:lstStyle/>
                    <a:p>
                      <a:r>
                        <a:rPr lang="tr-TR" sz="1400" dirty="0" smtClean="0"/>
                        <a:t>Official Website</a:t>
                      </a:r>
                      <a:endParaRPr lang="tr-TR" sz="1400" dirty="0"/>
                    </a:p>
                  </a:txBody>
                  <a:tcPr>
                    <a:lnL w="28575" cap="flat" cmpd="sng" algn="ctr">
                      <a:solidFill>
                        <a:schemeClr val="accent6">
                          <a:lumMod val="75000"/>
                        </a:schemeClr>
                      </a:solidFill>
                      <a:prstDash val="solid"/>
                      <a:round/>
                      <a:headEnd type="none" w="med" len="med"/>
                      <a:tailEnd type="none" w="med" len="med"/>
                    </a:lnL>
                    <a:solidFill>
                      <a:schemeClr val="bg1">
                        <a:lumMod val="95000"/>
                      </a:schemeClr>
                    </a:solidFill>
                  </a:tcPr>
                </a:tc>
                <a:tc>
                  <a:txBody>
                    <a:bodyPr/>
                    <a:lstStyle/>
                    <a:p>
                      <a:pPr algn="ctr"/>
                      <a:r>
                        <a:rPr lang="tr-TR" sz="1400" b="0" i="0" u="none" strike="noStrike" cap="none" baseline="0" dirty="0" smtClean="0">
                          <a:solidFill>
                            <a:schemeClr val="dk1"/>
                          </a:solidFill>
                          <a:latin typeface="+mn-lt"/>
                          <a:ea typeface="+mn-ea"/>
                          <a:cs typeface="+mn-cs"/>
                          <a:sym typeface="Arial"/>
                        </a:rPr>
                        <a:t>No Information</a:t>
                      </a:r>
                    </a:p>
                    <a:p>
                      <a:pPr algn="ctr"/>
                      <a:endParaRPr lang="tr-TR" sz="1400" b="0" i="0" u="none" strike="noStrike" cap="none" baseline="0" dirty="0" smtClean="0">
                        <a:solidFill>
                          <a:schemeClr val="dk1"/>
                        </a:solidFill>
                        <a:latin typeface="+mn-lt"/>
                        <a:ea typeface="+mn-ea"/>
                        <a:cs typeface="+mn-cs"/>
                        <a:sym typeface="Arial"/>
                      </a:endParaRPr>
                    </a:p>
                    <a:p>
                      <a:pPr algn="ctr"/>
                      <a:endParaRPr lang="tr-TR" sz="1400" b="0" i="0" u="none" strike="noStrike" cap="none" baseline="0" dirty="0">
                        <a:solidFill>
                          <a:schemeClr val="dk1"/>
                        </a:solidFill>
                        <a:latin typeface="+mn-lt"/>
                        <a:ea typeface="+mn-ea"/>
                        <a:cs typeface="+mn-cs"/>
                        <a:sym typeface="Arial"/>
                      </a:endParaRPr>
                    </a:p>
                  </a:txBody>
                  <a:tcPr anchor="ctr">
                    <a:noFill/>
                  </a:tcPr>
                </a:tc>
                <a:tc>
                  <a:txBody>
                    <a:bodyPr/>
                    <a:lstStyle/>
                    <a:p>
                      <a:pPr algn="ctr"/>
                      <a:r>
                        <a:rPr lang="tr-TR" sz="1400" b="0" i="0" u="none" strike="noStrike" cap="none" baseline="0" dirty="0" smtClean="0">
                          <a:solidFill>
                            <a:schemeClr val="dk1"/>
                          </a:solidFill>
                          <a:latin typeface="+mn-lt"/>
                          <a:ea typeface="+mn-ea"/>
                          <a:cs typeface="+mn-cs"/>
                          <a:sym typeface="Arial"/>
                        </a:rPr>
                        <a:t>Departure: 370 USD</a:t>
                      </a:r>
                    </a:p>
                    <a:p>
                      <a:pPr algn="ctr"/>
                      <a:r>
                        <a:rPr lang="tr-TR" sz="1400" b="0" i="0" u="none" strike="noStrike" cap="none" baseline="0" dirty="0" smtClean="0">
                          <a:solidFill>
                            <a:schemeClr val="dk1"/>
                          </a:solidFill>
                          <a:latin typeface="+mn-lt"/>
                          <a:ea typeface="+mn-ea"/>
                          <a:cs typeface="+mn-cs"/>
                          <a:sym typeface="Arial"/>
                        </a:rPr>
                        <a:t>Arrival: 370 USD</a:t>
                      </a:r>
                    </a:p>
                    <a:p>
                      <a:pPr algn="ctr"/>
                      <a:endParaRPr lang="tr-TR" sz="1400" b="0" i="0" u="none" strike="noStrike" cap="none" baseline="0" dirty="0" smtClean="0">
                        <a:solidFill>
                          <a:schemeClr val="dk1"/>
                        </a:solidFill>
                        <a:latin typeface="+mn-lt"/>
                        <a:ea typeface="+mn-ea"/>
                        <a:cs typeface="+mn-cs"/>
                        <a:sym typeface="Arial"/>
                      </a:endParaRPr>
                    </a:p>
                    <a:p>
                      <a:pPr algn="ctr"/>
                      <a:r>
                        <a:rPr lang="tr-TR" sz="900" b="0" i="0" u="none" strike="noStrike" cap="none" baseline="0" dirty="0" smtClean="0">
                          <a:solidFill>
                            <a:schemeClr val="dk1"/>
                          </a:solidFill>
                          <a:latin typeface="+mn-lt"/>
                          <a:ea typeface="+mn-ea"/>
                          <a:cs typeface="+mn-cs"/>
                          <a:sym typeface="Arial"/>
                        </a:rPr>
                        <a:t>No Fast track at passport control</a:t>
                      </a:r>
                      <a:endParaRPr lang="tr-TR" sz="900" b="0" i="0" u="none" strike="noStrike" cap="none" baseline="0" dirty="0">
                        <a:solidFill>
                          <a:schemeClr val="dk1"/>
                        </a:solidFill>
                        <a:latin typeface="+mn-lt"/>
                        <a:ea typeface="+mn-ea"/>
                        <a:cs typeface="+mn-cs"/>
                        <a:sym typeface="Arial"/>
                      </a:endParaRPr>
                    </a:p>
                  </a:txBody>
                  <a:tcPr anchor="ctr">
                    <a:noFill/>
                  </a:tcPr>
                </a:tc>
                <a:tc>
                  <a:txBody>
                    <a:bodyPr/>
                    <a:lstStyle/>
                    <a:p>
                      <a:pPr algn="ctr"/>
                      <a:r>
                        <a:rPr lang="tr-TR" sz="1400" b="0" i="0" u="none" strike="noStrike" cap="none" baseline="0" dirty="0" smtClean="0">
                          <a:solidFill>
                            <a:schemeClr val="dk1"/>
                          </a:solidFill>
                          <a:latin typeface="+mn-lt"/>
                          <a:ea typeface="+mn-ea"/>
                          <a:cs typeface="+mn-cs"/>
                          <a:sym typeface="Arial"/>
                        </a:rPr>
                        <a:t>Departure: 400 USD</a:t>
                      </a:r>
                    </a:p>
                    <a:p>
                      <a:pPr algn="ctr"/>
                      <a:r>
                        <a:rPr lang="tr-TR" sz="1400" b="0" i="0" u="none" strike="noStrike" cap="none" baseline="0" dirty="0" smtClean="0">
                          <a:solidFill>
                            <a:schemeClr val="dk1"/>
                          </a:solidFill>
                          <a:latin typeface="+mn-lt"/>
                          <a:ea typeface="+mn-ea"/>
                          <a:cs typeface="+mn-cs"/>
                          <a:sym typeface="Arial"/>
                        </a:rPr>
                        <a:t>Arrival: 400 USD</a:t>
                      </a:r>
                    </a:p>
                    <a:p>
                      <a:pPr algn="ctr"/>
                      <a:endParaRPr lang="tr-TR" sz="1400" b="0" i="0" u="none" strike="noStrike" cap="none" baseline="0" dirty="0" smtClean="0">
                        <a:solidFill>
                          <a:schemeClr val="dk1"/>
                        </a:solidFill>
                        <a:latin typeface="+mn-lt"/>
                        <a:ea typeface="+mn-ea"/>
                        <a:cs typeface="+mn-cs"/>
                        <a:sym typeface="Arial"/>
                      </a:endParaRPr>
                    </a:p>
                    <a:p>
                      <a:pPr algn="ctr"/>
                      <a:r>
                        <a:rPr lang="tr-TR" sz="900" b="0" i="0" u="none" strike="noStrike" cap="none" baseline="0" dirty="0" smtClean="0">
                          <a:solidFill>
                            <a:schemeClr val="dk1"/>
                          </a:solidFill>
                          <a:latin typeface="+mn-lt"/>
                          <a:ea typeface="+mn-ea"/>
                          <a:cs typeface="+mn-cs"/>
                          <a:sym typeface="Arial"/>
                        </a:rPr>
                        <a:t>No Fast track</a:t>
                      </a:r>
                      <a:endParaRPr lang="tr-TR" sz="900" b="0" i="0" u="none" strike="noStrike" cap="none" baseline="0" dirty="0">
                        <a:solidFill>
                          <a:schemeClr val="dk1"/>
                        </a:solidFill>
                        <a:latin typeface="+mn-lt"/>
                        <a:ea typeface="+mn-ea"/>
                        <a:cs typeface="+mn-cs"/>
                        <a:sym typeface="Arial"/>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400" b="0" i="0" u="none" strike="noStrike" cap="none" baseline="0" dirty="0" smtClean="0">
                          <a:solidFill>
                            <a:schemeClr val="dk1"/>
                          </a:solidFill>
                          <a:latin typeface="+mn-lt"/>
                          <a:ea typeface="+mn-ea"/>
                          <a:cs typeface="+mn-cs"/>
                          <a:sym typeface="Arial"/>
                        </a:rPr>
                        <a:t>No Information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tr-TR" sz="1400" b="0" i="0" u="none" strike="noStrike" cap="none" baseline="0" dirty="0" smtClean="0">
                        <a:solidFill>
                          <a:schemeClr val="dk1"/>
                        </a:solidFill>
                        <a:latin typeface="+mn-lt"/>
                        <a:ea typeface="+mn-ea"/>
                        <a:cs typeface="+mn-cs"/>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tr-TR" sz="1400" b="0" i="0" u="none" strike="noStrike" cap="none" baseline="0" dirty="0" smtClean="0">
                        <a:solidFill>
                          <a:schemeClr val="dk1"/>
                        </a:solidFill>
                        <a:latin typeface="+mn-lt"/>
                        <a:ea typeface="+mn-ea"/>
                        <a:cs typeface="+mn-cs"/>
                        <a:sym typeface="Arial"/>
                      </a:endParaRPr>
                    </a:p>
                  </a:txBody>
                  <a:tcPr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400" b="0" i="0" u="none" strike="noStrike" cap="none" baseline="0" dirty="0" smtClean="0">
                          <a:solidFill>
                            <a:schemeClr val="dk1"/>
                          </a:solidFill>
                          <a:latin typeface="+mn-lt"/>
                          <a:ea typeface="+mn-ea"/>
                          <a:cs typeface="+mn-cs"/>
                          <a:sym typeface="Arial"/>
                        </a:rPr>
                        <a:t>No Information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tr-TR" sz="1400" b="0" i="0" u="none" strike="noStrike" cap="none" baseline="0" dirty="0" smtClean="0">
                        <a:solidFill>
                          <a:schemeClr val="dk1"/>
                        </a:solidFill>
                        <a:latin typeface="+mn-lt"/>
                        <a:ea typeface="+mn-ea"/>
                        <a:cs typeface="+mn-cs"/>
                        <a:sym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tr-TR" sz="1400" b="0" i="0" u="none" strike="noStrike" cap="none" baseline="0" dirty="0" smtClean="0">
                        <a:solidFill>
                          <a:schemeClr val="dk1"/>
                        </a:solidFill>
                        <a:latin typeface="+mn-lt"/>
                        <a:ea typeface="+mn-ea"/>
                        <a:cs typeface="+mn-cs"/>
                        <a:sym typeface="Arial"/>
                      </a:endParaRPr>
                    </a:p>
                  </a:txBody>
                  <a:tcPr anchor="ctr">
                    <a:lnR w="28575" cap="flat" cmpd="sng" algn="ctr">
                      <a:solidFill>
                        <a:schemeClr val="accent6">
                          <a:lumMod val="75000"/>
                        </a:schemeClr>
                      </a:solidFill>
                      <a:prstDash val="solid"/>
                      <a:round/>
                      <a:headEnd type="none" w="med" len="med"/>
                      <a:tailEnd type="none" w="med" len="med"/>
                    </a:lnR>
                    <a:noFill/>
                  </a:tcPr>
                </a:tc>
              </a:tr>
              <a:tr h="635783">
                <a:tc>
                  <a:txBody>
                    <a:bodyPr/>
                    <a:lstStyle/>
                    <a:p>
                      <a:r>
                        <a:rPr lang="tr-TR" sz="1400" b="1" u="sng" dirty="0" smtClean="0"/>
                        <a:t>Through Specialized Companies:</a:t>
                      </a:r>
                      <a:endParaRPr lang="tr-TR" sz="1400" b="1" u="sng" dirty="0"/>
                    </a:p>
                  </a:txBody>
                  <a:tcPr>
                    <a:lnL w="28575" cap="flat" cmpd="sng" algn="ctr">
                      <a:solidFill>
                        <a:schemeClr val="accent6">
                          <a:lumMod val="75000"/>
                        </a:schemeClr>
                      </a:solidFill>
                      <a:prstDash val="solid"/>
                      <a:round/>
                      <a:headEnd type="none" w="med" len="med"/>
                      <a:tailEnd type="none" w="med" len="med"/>
                    </a:lnL>
                    <a:solidFill>
                      <a:schemeClr val="bg1">
                        <a:lumMod val="95000"/>
                      </a:schemeClr>
                    </a:solidFill>
                  </a:tcPr>
                </a:tc>
                <a:tc>
                  <a:txBody>
                    <a:bodyPr/>
                    <a:lstStyle/>
                    <a:p>
                      <a:pPr algn="ctr"/>
                      <a:endParaRPr lang="tr-TR" sz="1400" dirty="0"/>
                    </a:p>
                  </a:txBody>
                  <a:tcPr anchor="ctr">
                    <a:noFill/>
                  </a:tcPr>
                </a:tc>
                <a:tc>
                  <a:txBody>
                    <a:bodyPr/>
                    <a:lstStyle/>
                    <a:p>
                      <a:pPr algn="ctr"/>
                      <a:endParaRPr lang="tr-TR" sz="1400" dirty="0" smtClean="0"/>
                    </a:p>
                  </a:txBody>
                  <a:tcPr anchor="ctr">
                    <a:noFill/>
                  </a:tcPr>
                </a:tc>
                <a:tc>
                  <a:txBody>
                    <a:bodyPr/>
                    <a:lstStyle/>
                    <a:p>
                      <a:pPr algn="ctr"/>
                      <a:endParaRPr lang="tr-TR" sz="1400" dirty="0"/>
                    </a:p>
                  </a:txBody>
                  <a:tcPr anchor="ctr">
                    <a:noFill/>
                  </a:tcPr>
                </a:tc>
                <a:tc>
                  <a:txBody>
                    <a:bodyPr/>
                    <a:lstStyle/>
                    <a:p>
                      <a:pPr algn="ctr"/>
                      <a:endParaRPr lang="tr-TR" sz="1400" dirty="0"/>
                    </a:p>
                  </a:txBody>
                  <a:tcPr anchor="ctr">
                    <a:noFill/>
                  </a:tcPr>
                </a:tc>
                <a:tc>
                  <a:txBody>
                    <a:bodyPr/>
                    <a:lstStyle/>
                    <a:p>
                      <a:pPr algn="ctr"/>
                      <a:endParaRPr lang="tr-TR" sz="1400" dirty="0"/>
                    </a:p>
                  </a:txBody>
                  <a:tcPr anchor="ctr">
                    <a:lnR w="28575" cap="flat" cmpd="sng" algn="ctr">
                      <a:solidFill>
                        <a:schemeClr val="accent6">
                          <a:lumMod val="75000"/>
                        </a:schemeClr>
                      </a:solidFill>
                      <a:prstDash val="solid"/>
                      <a:round/>
                      <a:headEnd type="none" w="med" len="med"/>
                      <a:tailEnd type="none" w="med" len="med"/>
                    </a:lnR>
                    <a:noFill/>
                  </a:tcPr>
                </a:tc>
              </a:tr>
              <a:tr h="565140">
                <a:tc>
                  <a:txBody>
                    <a:bodyPr/>
                    <a:lstStyle/>
                    <a:p>
                      <a:pPr algn="r"/>
                      <a:r>
                        <a:rPr lang="tr-TR" sz="1400" dirty="0" smtClean="0"/>
                        <a:t>TAV</a:t>
                      </a:r>
                      <a:r>
                        <a:rPr lang="tr-TR" sz="1400" baseline="0" dirty="0" smtClean="0"/>
                        <a:t> primeclass</a:t>
                      </a:r>
                      <a:endParaRPr lang="tr-TR" sz="1400" dirty="0"/>
                    </a:p>
                  </a:txBody>
                  <a:tcPr>
                    <a:lnL w="28575" cap="flat" cmpd="sng" algn="ctr">
                      <a:solidFill>
                        <a:schemeClr val="accent6">
                          <a:lumMod val="75000"/>
                        </a:schemeClr>
                      </a:solidFill>
                      <a:prstDash val="solid"/>
                      <a:round/>
                      <a:headEnd type="none" w="med" len="med"/>
                      <a:tailEnd type="none" w="med" len="med"/>
                    </a:lnL>
                    <a:solidFill>
                      <a:schemeClr val="bg1">
                        <a:lumMod val="95000"/>
                      </a:schemeClr>
                    </a:solidFill>
                  </a:tcPr>
                </a:tc>
                <a:tc>
                  <a:txBody>
                    <a:bodyPr/>
                    <a:lstStyle/>
                    <a:p>
                      <a:pPr algn="ctr"/>
                      <a:r>
                        <a:rPr lang="tr-TR" sz="1400" dirty="0" smtClean="0"/>
                        <a:t>Departure 400 USD</a:t>
                      </a:r>
                    </a:p>
                    <a:p>
                      <a:pPr algn="ctr"/>
                      <a:r>
                        <a:rPr lang="tr-TR" sz="1400" dirty="0" smtClean="0"/>
                        <a:t>Arrival 400 USD</a:t>
                      </a:r>
                    </a:p>
                  </a:txBody>
                  <a:tcPr anchor="ctr">
                    <a:noFill/>
                  </a:tcPr>
                </a:tc>
                <a:tc>
                  <a:txBody>
                    <a:bodyPr/>
                    <a:lstStyle/>
                    <a:p>
                      <a:pPr algn="ctr"/>
                      <a:r>
                        <a:rPr lang="tr-TR" sz="1400" dirty="0" smtClean="0"/>
                        <a:t>Departure 325 USD</a:t>
                      </a:r>
                    </a:p>
                    <a:p>
                      <a:pPr algn="ctr"/>
                      <a:r>
                        <a:rPr lang="tr-TR" sz="1400" dirty="0" smtClean="0"/>
                        <a:t>Arrival 325 USD</a:t>
                      </a:r>
                    </a:p>
                  </a:txBody>
                  <a:tcPr anchor="ctr">
                    <a:noFill/>
                  </a:tcPr>
                </a:tc>
                <a:tc>
                  <a:txBody>
                    <a:bodyPr/>
                    <a:lstStyle/>
                    <a:p>
                      <a:pPr algn="ctr"/>
                      <a:r>
                        <a:rPr lang="tr-TR" sz="1400" dirty="0" smtClean="0"/>
                        <a:t>Departure 350 USD</a:t>
                      </a:r>
                    </a:p>
                    <a:p>
                      <a:pPr algn="ctr"/>
                      <a:r>
                        <a:rPr lang="tr-TR" sz="1400" dirty="0" smtClean="0"/>
                        <a:t>Arrival  350</a:t>
                      </a:r>
                      <a:r>
                        <a:rPr lang="tr-TR" sz="1400" baseline="0" dirty="0" smtClean="0"/>
                        <a:t> USD</a:t>
                      </a:r>
                      <a:endParaRPr lang="tr-TR" sz="1400" dirty="0" smtClean="0"/>
                    </a:p>
                  </a:txBody>
                  <a:tcPr anchor="ctr">
                    <a:noFill/>
                  </a:tcPr>
                </a:tc>
                <a:tc>
                  <a:txBody>
                    <a:bodyPr/>
                    <a:lstStyle/>
                    <a:p>
                      <a:pPr algn="ctr"/>
                      <a:r>
                        <a:rPr lang="tr-TR" sz="1400" dirty="0" smtClean="0"/>
                        <a:t>Departure 125 USD</a:t>
                      </a:r>
                    </a:p>
                    <a:p>
                      <a:pPr algn="ctr"/>
                      <a:r>
                        <a:rPr lang="tr-TR" sz="1400" dirty="0" smtClean="0"/>
                        <a:t>Arrival 125 USD</a:t>
                      </a:r>
                    </a:p>
                  </a:txBody>
                  <a:tcPr anchor="ctr">
                    <a:noFill/>
                  </a:tcPr>
                </a:tc>
                <a:tc>
                  <a:txBody>
                    <a:bodyPr/>
                    <a:lstStyle/>
                    <a:p>
                      <a:pPr algn="ctr"/>
                      <a:endParaRPr lang="tr-TR" sz="1400" dirty="0"/>
                    </a:p>
                  </a:txBody>
                  <a:tcPr anchor="ctr">
                    <a:lnR w="28575" cap="flat" cmpd="sng" algn="ctr">
                      <a:solidFill>
                        <a:schemeClr val="accent6">
                          <a:lumMod val="75000"/>
                        </a:schemeClr>
                      </a:solidFill>
                      <a:prstDash val="solid"/>
                      <a:round/>
                      <a:headEnd type="none" w="med" len="med"/>
                      <a:tailEnd type="none" w="med" len="med"/>
                    </a:lnR>
                    <a:noFill/>
                  </a:tcPr>
                </a:tc>
              </a:tr>
              <a:tr h="565140">
                <a:tc>
                  <a:txBody>
                    <a:bodyPr/>
                    <a:lstStyle/>
                    <a:p>
                      <a:pPr algn="r"/>
                      <a:r>
                        <a:rPr lang="tr-TR" sz="1400" dirty="0" smtClean="0"/>
                        <a:t>VIP 777</a:t>
                      </a:r>
                      <a:endParaRPr lang="tr-TR" sz="1400" dirty="0"/>
                    </a:p>
                  </a:txBody>
                  <a:tcPr>
                    <a:lnL w="28575" cap="flat" cmpd="sng" algn="ctr">
                      <a:solidFill>
                        <a:schemeClr val="accent6">
                          <a:lumMod val="75000"/>
                        </a:schemeClr>
                      </a:solidFill>
                      <a:prstDash val="solid"/>
                      <a:round/>
                      <a:headEnd type="none" w="med" len="med"/>
                      <a:tailEnd type="none" w="med" len="med"/>
                    </a:lnL>
                    <a:lnB w="28575"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tr-TR" sz="1400" dirty="0" smtClean="0"/>
                        <a:t>Departure 590</a:t>
                      </a:r>
                      <a:r>
                        <a:rPr lang="tr-TR" sz="1400" baseline="0" dirty="0" smtClean="0"/>
                        <a:t> EURO</a:t>
                      </a:r>
                      <a:endParaRPr lang="tr-TR" sz="1400" dirty="0" smtClean="0"/>
                    </a:p>
                    <a:p>
                      <a:pPr algn="ctr"/>
                      <a:r>
                        <a:rPr lang="tr-TR" sz="1400" dirty="0" smtClean="0"/>
                        <a:t>Arrival 590 EURO</a:t>
                      </a:r>
                    </a:p>
                  </a:txBody>
                  <a:tcPr anchor="ctr">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sz="1400" dirty="0" smtClean="0"/>
                        <a:t>Departure 480 EURO</a:t>
                      </a:r>
                    </a:p>
                    <a:p>
                      <a:pPr algn="ctr"/>
                      <a:r>
                        <a:rPr lang="tr-TR" sz="1400" dirty="0" smtClean="0"/>
                        <a:t>Arrival 480</a:t>
                      </a:r>
                      <a:r>
                        <a:rPr lang="tr-TR" sz="1400" baseline="0" dirty="0" smtClean="0"/>
                        <a:t> EURO</a:t>
                      </a:r>
                      <a:endParaRPr lang="tr-TR" sz="1400" dirty="0" smtClean="0"/>
                    </a:p>
                  </a:txBody>
                  <a:tcPr anchor="ctr">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sz="1400" dirty="0" smtClean="0"/>
                        <a:t>Departure 620 EURO</a:t>
                      </a:r>
                    </a:p>
                    <a:p>
                      <a:pPr algn="ctr"/>
                      <a:r>
                        <a:rPr lang="tr-TR" sz="1400" dirty="0" smtClean="0"/>
                        <a:t>Arrival 620</a:t>
                      </a:r>
                      <a:r>
                        <a:rPr lang="tr-TR" sz="1400" baseline="0" dirty="0" smtClean="0"/>
                        <a:t> EURO</a:t>
                      </a:r>
                      <a:endParaRPr lang="tr-TR" sz="1400" dirty="0" smtClean="0"/>
                    </a:p>
                  </a:txBody>
                  <a:tcPr anchor="ctr">
                    <a:lnB w="28575" cap="flat" cmpd="sng" algn="ctr">
                      <a:solidFill>
                        <a:schemeClr val="accent6">
                          <a:lumMod val="75000"/>
                        </a:schemeClr>
                      </a:solidFill>
                      <a:prstDash val="solid"/>
                      <a:round/>
                      <a:headEnd type="none" w="med" len="med"/>
                      <a:tailEnd type="none" w="med" len="med"/>
                    </a:lnB>
                    <a:noFill/>
                  </a:tcPr>
                </a:tc>
                <a:tc>
                  <a:txBody>
                    <a:bodyPr/>
                    <a:lstStyle/>
                    <a:p>
                      <a:pPr algn="ctr"/>
                      <a:endParaRPr lang="tr-TR" sz="1400" dirty="0"/>
                    </a:p>
                  </a:txBody>
                  <a:tcPr anchor="ctr">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sz="1400" dirty="0" smtClean="0"/>
                        <a:t>Departure</a:t>
                      </a:r>
                      <a:r>
                        <a:rPr lang="tr-TR" sz="1400" baseline="0" dirty="0" smtClean="0"/>
                        <a:t> 400 EURO</a:t>
                      </a:r>
                      <a:endParaRPr lang="tr-TR" sz="1400" dirty="0" smtClean="0"/>
                    </a:p>
                    <a:p>
                      <a:pPr algn="ctr"/>
                      <a:r>
                        <a:rPr lang="tr-TR" sz="1400" dirty="0" smtClean="0"/>
                        <a:t>Arrival</a:t>
                      </a:r>
                      <a:r>
                        <a:rPr lang="tr-TR" sz="1400" baseline="0" dirty="0" smtClean="0"/>
                        <a:t> 400 EURO</a:t>
                      </a:r>
                      <a:endParaRPr lang="tr-TR" sz="1400" dirty="0" smtClean="0"/>
                    </a:p>
                  </a:txBody>
                  <a:tcPr anchor="ctr">
                    <a:lnR w="28575" cap="flat" cmpd="sng" algn="ctr">
                      <a:solidFill>
                        <a:schemeClr val="accent6">
                          <a:lumMod val="75000"/>
                        </a:schemeClr>
                      </a:solidFill>
                      <a:prstDash val="solid"/>
                      <a:round/>
                      <a:headEnd type="none" w="med" len="med"/>
                      <a:tailEnd type="none" w="med" len="med"/>
                    </a:lnR>
                    <a:lnB w="28575" cap="flat" cmpd="sng" algn="ctr">
                      <a:solidFill>
                        <a:schemeClr val="accent6">
                          <a:lumMod val="75000"/>
                        </a:schemeClr>
                      </a:solidFill>
                      <a:prstDash val="solid"/>
                      <a:round/>
                      <a:headEnd type="none" w="med" len="med"/>
                      <a:tailEnd type="none" w="med" len="med"/>
                    </a:lnB>
                    <a:noFill/>
                  </a:tcPr>
                </a:tc>
              </a:tr>
            </a:tbl>
          </a:graphicData>
        </a:graphic>
      </p:graphicFrame>
      <p:sp>
        <p:nvSpPr>
          <p:cNvPr id="2" name="Rectangle 1"/>
          <p:cNvSpPr/>
          <p:nvPr/>
        </p:nvSpPr>
        <p:spPr>
          <a:xfrm rot="20052924">
            <a:off x="2752781" y="2967335"/>
            <a:ext cx="6686446" cy="1754326"/>
          </a:xfrm>
          <a:prstGeom prst="rect">
            <a:avLst/>
          </a:prstGeom>
          <a:noFill/>
        </p:spPr>
        <p:txBody>
          <a:bodyPr wrap="none" lIns="91440" tIns="45720" rIns="91440" bIns="45720">
            <a:spAutoFit/>
          </a:bodyPr>
          <a:lstStyle/>
          <a:p>
            <a:pPr algn="ctr"/>
            <a:r>
              <a:rPr lang="tr-TR" sz="5400" b="1" dirty="0" smtClean="0">
                <a:ln w="12700">
                  <a:solidFill>
                    <a:schemeClr val="accent3">
                      <a:lumMod val="50000"/>
                    </a:schemeClr>
                  </a:solidFill>
                  <a:prstDash val="solid"/>
                </a:ln>
                <a:solidFill>
                  <a:srgbClr val="FF0000"/>
                </a:solidFill>
                <a:effectLst>
                  <a:innerShdw blurRad="177800">
                    <a:schemeClr val="accent3">
                      <a:lumMod val="50000"/>
                    </a:schemeClr>
                  </a:innerShdw>
                </a:effectLst>
              </a:rPr>
              <a:t>Waiting information</a:t>
            </a:r>
          </a:p>
          <a:p>
            <a:pPr algn="ctr"/>
            <a:r>
              <a:rPr lang="tr-TR" sz="5400" b="1" dirty="0" smtClean="0">
                <a:ln w="12700">
                  <a:solidFill>
                    <a:schemeClr val="accent3">
                      <a:lumMod val="50000"/>
                    </a:schemeClr>
                  </a:solidFill>
                  <a:prstDash val="solid"/>
                </a:ln>
                <a:solidFill>
                  <a:srgbClr val="FF0000"/>
                </a:solidFill>
                <a:effectLst>
                  <a:innerShdw blurRad="177800">
                    <a:schemeClr val="accent3">
                      <a:lumMod val="50000"/>
                    </a:schemeClr>
                  </a:innerShdw>
                </a:effectLst>
              </a:rPr>
              <a:t>To be updated</a:t>
            </a:r>
            <a:endParaRPr lang="en-US" sz="5400" b="1" dirty="0">
              <a:ln w="12700">
                <a:solidFill>
                  <a:schemeClr val="accent3">
                    <a:lumMod val="50000"/>
                  </a:schemeClr>
                </a:solidFill>
                <a:prstDash val="solid"/>
              </a:ln>
              <a:solidFill>
                <a:srgbClr val="FF0000"/>
              </a:solidFill>
              <a:effectLst>
                <a:innerShdw blurRad="177800">
                  <a:schemeClr val="accent3">
                    <a:lumMod val="50000"/>
                  </a:schemeClr>
                </a:innerShdw>
              </a:effectLst>
            </a:endParaRPr>
          </a:p>
        </p:txBody>
      </p:sp>
    </p:spTree>
    <p:extLst>
      <p:ext uri="{BB962C8B-B14F-4D97-AF65-F5344CB8AC3E}">
        <p14:creationId xmlns:p14="http://schemas.microsoft.com/office/powerpoint/2010/main" val="8984241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cxnSp>
        <p:nvCxnSpPr>
          <p:cNvPr id="232" name="Shape 23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235" name="Shape 235"/>
          <p:cNvSpPr txBox="1"/>
          <p:nvPr/>
        </p:nvSpPr>
        <p:spPr>
          <a:xfrm>
            <a:off x="19049" y="1404018"/>
            <a:ext cx="7726973" cy="738716"/>
          </a:xfrm>
          <a:prstGeom prst="rect">
            <a:avLst/>
          </a:prstGeom>
          <a:noFill/>
          <a:ln>
            <a:noFill/>
          </a:ln>
        </p:spPr>
        <p:txBody>
          <a:bodyPr lIns="91425" tIns="45700" rIns="91425" bIns="45700" anchor="t" anchorCtr="0">
            <a:noAutofit/>
          </a:bodyPr>
          <a:lstStyle/>
          <a:p>
            <a:pPr lvl="0" algn="ctr">
              <a:buSzPct val="25000"/>
            </a:pPr>
            <a:r>
              <a:rPr lang="tr-TR" sz="2400" dirty="0" smtClean="0">
                <a:solidFill>
                  <a:schemeClr val="accent6">
                    <a:lumMod val="75000"/>
                  </a:schemeClr>
                </a:solidFill>
                <a:latin typeface="Courgette" panose="020B0604020202020204" charset="-94"/>
              </a:rPr>
              <a:t>Design the best service with Nuevo Pudahuel and MOP</a:t>
            </a:r>
          </a:p>
        </p:txBody>
      </p:sp>
      <p:sp>
        <p:nvSpPr>
          <p:cNvPr id="8" name="Shape 94"/>
          <p:cNvSpPr txBox="1"/>
          <p:nvPr/>
        </p:nvSpPr>
        <p:spPr>
          <a:xfrm>
            <a:off x="19050" y="439614"/>
            <a:ext cx="461010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tr-TR" sz="1800" b="1" i="0" u="none" strike="noStrike" cap="none" dirty="0" smtClean="0">
                <a:solidFill>
                  <a:schemeClr val="dk1"/>
                </a:solidFill>
                <a:latin typeface="Calibri"/>
                <a:ea typeface="Calibri"/>
                <a:cs typeface="Calibri"/>
                <a:sym typeface="Calibri"/>
              </a:rPr>
              <a:t>Meet &amp; Assist Services at Santiago</a:t>
            </a:r>
            <a:endParaRPr lang="tr-TR" sz="1800" b="0" i="0" u="none" strike="noStrike" cap="none" dirty="0">
              <a:solidFill>
                <a:schemeClr val="dk1"/>
              </a:solidFill>
              <a:latin typeface="Calibri"/>
              <a:ea typeface="Calibri"/>
              <a:cs typeface="Calibri"/>
              <a:sym typeface="Calibri"/>
            </a:endParaRPr>
          </a:p>
        </p:txBody>
      </p:sp>
      <p:graphicFrame>
        <p:nvGraphicFramePr>
          <p:cNvPr id="3" name="Table 2"/>
          <p:cNvGraphicFramePr>
            <a:graphicFrameLocks noGrp="1"/>
          </p:cNvGraphicFramePr>
          <p:nvPr>
            <p:extLst>
              <p:ext uri="{D42A27DB-BD31-4B8C-83A1-F6EECF244321}">
                <p14:modId xmlns:p14="http://schemas.microsoft.com/office/powerpoint/2010/main" val="492687403"/>
              </p:ext>
            </p:extLst>
          </p:nvPr>
        </p:nvGraphicFramePr>
        <p:xfrm>
          <a:off x="1590169" y="2142734"/>
          <a:ext cx="4584731" cy="4078360"/>
        </p:xfrm>
        <a:graphic>
          <a:graphicData uri="http://schemas.openxmlformats.org/drawingml/2006/table">
            <a:tbl>
              <a:tblPr>
                <a:tableStyleId>{5C22544A-7EE6-4342-B048-85BDC9FD1C3A}</a:tableStyleId>
              </a:tblPr>
              <a:tblGrid>
                <a:gridCol w="4584731"/>
              </a:tblGrid>
              <a:tr h="407836">
                <a:tc>
                  <a:txBody>
                    <a:bodyPr/>
                    <a:lstStyle/>
                    <a:p>
                      <a:r>
                        <a:rPr lang="tr-TR" dirty="0" smtClean="0">
                          <a:latin typeface="+mn-lt"/>
                        </a:rPr>
                        <a:t>Dedicated Entrance at the Terminal / Meeting Point </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Business Class Check-in</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smtClean="0">
                          <a:latin typeface="+mn-lt"/>
                        </a:rPr>
                        <a:t>Fast Track services at</a:t>
                      </a:r>
                      <a:r>
                        <a:rPr lang="tr-TR" baseline="0" dirty="0" smtClean="0">
                          <a:latin typeface="+mn-lt"/>
                        </a:rPr>
                        <a:t> Customs</a:t>
                      </a:r>
                      <a:endParaRPr lang="en-US" dirty="0" smtClean="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Fast Track services at Passeport control</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Fast</a:t>
                      </a:r>
                      <a:r>
                        <a:rPr lang="tr-TR" baseline="0" dirty="0" smtClean="0">
                          <a:latin typeface="+mn-lt"/>
                        </a:rPr>
                        <a:t> Track services at Security Checkpoint</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Buggy Car authorization</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Dedicated</a:t>
                      </a:r>
                      <a:r>
                        <a:rPr lang="tr-TR" baseline="0" dirty="0" smtClean="0">
                          <a:latin typeface="+mn-lt"/>
                        </a:rPr>
                        <a:t> Payment at Dufy Free Shop</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Discount at Duty Free / Restaurant</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Apron Transfer </a:t>
                      </a:r>
                      <a:r>
                        <a:rPr lang="tr-TR" baseline="0" dirty="0" smtClean="0">
                          <a:latin typeface="+mn-lt"/>
                        </a:rPr>
                        <a:t>(from Gate to Aircraft)</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r>
              <a:tr h="407836">
                <a:tc>
                  <a:txBody>
                    <a:bodyPr/>
                    <a:lstStyle/>
                    <a:p>
                      <a:r>
                        <a:rPr lang="tr-TR" dirty="0" smtClean="0">
                          <a:latin typeface="+mn-lt"/>
                        </a:rPr>
                        <a:t>Arrival Lounge / Space</a:t>
                      </a:r>
                      <a:endParaRPr lang="en-US" dirty="0">
                        <a:latin typeface="+mn-lt"/>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bg1">
                        <a:lumMod val="95000"/>
                      </a:schemeClr>
                    </a:solidFill>
                  </a:tcPr>
                </a:tc>
              </a:tr>
            </a:tbl>
          </a:graphicData>
        </a:graphic>
      </p:graphicFrame>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13892" t="5000" r="12077"/>
          <a:stretch/>
        </p:blipFill>
        <p:spPr>
          <a:xfrm>
            <a:off x="8305799" y="171450"/>
            <a:ext cx="3886201" cy="6515100"/>
          </a:xfrm>
          <a:prstGeom prst="rect">
            <a:avLst/>
          </a:prstGeom>
        </p:spPr>
      </p:pic>
    </p:spTree>
    <p:extLst>
      <p:ext uri="{BB962C8B-B14F-4D97-AF65-F5344CB8AC3E}">
        <p14:creationId xmlns:p14="http://schemas.microsoft.com/office/powerpoint/2010/main" val="10970378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cxnSp>
        <p:nvCxnSpPr>
          <p:cNvPr id="232" name="Shape 23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235" name="Shape 235"/>
          <p:cNvSpPr txBox="1"/>
          <p:nvPr/>
        </p:nvSpPr>
        <p:spPr>
          <a:xfrm>
            <a:off x="-1" y="1171652"/>
            <a:ext cx="6814038" cy="738716"/>
          </a:xfrm>
          <a:prstGeom prst="rect">
            <a:avLst/>
          </a:prstGeom>
          <a:noFill/>
          <a:ln>
            <a:noFill/>
          </a:ln>
        </p:spPr>
        <p:txBody>
          <a:bodyPr lIns="91425" tIns="45700" rIns="91425" bIns="45700" anchor="t" anchorCtr="0">
            <a:noAutofit/>
          </a:bodyPr>
          <a:lstStyle/>
          <a:p>
            <a:pPr lvl="0" algn="ctr">
              <a:buSzPct val="25000"/>
            </a:pPr>
            <a:r>
              <a:rPr lang="tr-TR" sz="2400" dirty="0" smtClean="0">
                <a:solidFill>
                  <a:schemeClr val="accent6">
                    <a:lumMod val="75000"/>
                  </a:schemeClr>
                </a:solidFill>
                <a:latin typeface="Courgette" panose="020B0604020202020204" charset="-94"/>
              </a:rPr>
              <a:t>Few Numbers</a:t>
            </a:r>
          </a:p>
        </p:txBody>
      </p:sp>
      <p:sp>
        <p:nvSpPr>
          <p:cNvPr id="8" name="Shape 94"/>
          <p:cNvSpPr txBox="1"/>
          <p:nvPr/>
        </p:nvSpPr>
        <p:spPr>
          <a:xfrm>
            <a:off x="19050" y="439614"/>
            <a:ext cx="461010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tr-TR" sz="1800" b="1" i="0" u="none" strike="noStrike" cap="none" dirty="0" smtClean="0">
                <a:solidFill>
                  <a:schemeClr val="dk1"/>
                </a:solidFill>
                <a:latin typeface="Calibri"/>
                <a:ea typeface="Calibri"/>
                <a:cs typeface="Calibri"/>
                <a:sym typeface="Calibri"/>
              </a:rPr>
              <a:t>Meet &amp; Assist Services at Santiago</a:t>
            </a:r>
            <a:endParaRPr lang="tr-TR" sz="1800" b="0" i="0" u="none" strike="noStrike" cap="none" dirty="0">
              <a:solidFill>
                <a:schemeClr val="dk1"/>
              </a:solidFill>
              <a:latin typeface="Calibri"/>
              <a:ea typeface="Calibri"/>
              <a:cs typeface="Calibri"/>
              <a:sym typeface="Calibri"/>
            </a:endParaRPr>
          </a:p>
        </p:txBody>
      </p:sp>
      <p:graphicFrame>
        <p:nvGraphicFramePr>
          <p:cNvPr id="9" name="Table 8"/>
          <p:cNvGraphicFramePr>
            <a:graphicFrameLocks noGrp="1"/>
          </p:cNvGraphicFramePr>
          <p:nvPr>
            <p:extLst>
              <p:ext uri="{D42A27DB-BD31-4B8C-83A1-F6EECF244321}">
                <p14:modId xmlns:p14="http://schemas.microsoft.com/office/powerpoint/2010/main" val="552011412"/>
              </p:ext>
            </p:extLst>
          </p:nvPr>
        </p:nvGraphicFramePr>
        <p:xfrm>
          <a:off x="741616" y="1980598"/>
          <a:ext cx="5330804" cy="925996"/>
        </p:xfrm>
        <a:graphic>
          <a:graphicData uri="http://schemas.openxmlformats.org/drawingml/2006/table">
            <a:tbl>
              <a:tblPr>
                <a:tableStyleId>{5C22544A-7EE6-4342-B048-85BDC9FD1C3A}</a:tableStyleId>
              </a:tblPr>
              <a:tblGrid>
                <a:gridCol w="1867396"/>
                <a:gridCol w="865852"/>
                <a:gridCol w="865852"/>
                <a:gridCol w="865852"/>
                <a:gridCol w="865852"/>
              </a:tblGrid>
              <a:tr h="4078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smtClean="0"/>
                    </a:p>
                  </a:txBody>
                  <a:tcPr>
                    <a:lnL w="28575" cap="flat" cmpd="sng" algn="ctr">
                      <a:solidFill>
                        <a:schemeClr val="accent6">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2017</a:t>
                      </a:r>
                      <a:endParaRPr lang="en-US" b="1"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2018</a:t>
                      </a:r>
                      <a:endParaRPr lang="en-US" b="1"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2019</a:t>
                      </a:r>
                      <a:endParaRPr lang="en-US" b="1"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2020</a:t>
                      </a:r>
                      <a:endParaRPr lang="en-US" b="1" dirty="0"/>
                    </a:p>
                  </a:txBody>
                  <a:tcPr anchor="ctr">
                    <a:lnL w="28575" cap="flat" cmpd="sng" algn="ctr">
                      <a:no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r>
              <a:tr h="4078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dirty="0" smtClean="0"/>
                        <a:t>Estimated Pax for Meet and</a:t>
                      </a:r>
                      <a:r>
                        <a:rPr lang="tr-TR" baseline="0" dirty="0" smtClean="0"/>
                        <a:t> Assist</a:t>
                      </a:r>
                      <a:endParaRPr lang="en-US" dirty="0" smtClean="0"/>
                    </a:p>
                  </a:txBody>
                  <a:tcPr>
                    <a:lnL w="28575" cap="flat" cmpd="sng" algn="ctr">
                      <a:solidFill>
                        <a:schemeClr val="accent6">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tr-TR" dirty="0" smtClean="0"/>
                        <a:t>367</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dirty="0" smtClean="0"/>
                        <a:t>3.809</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dirty="0" smtClean="0"/>
                        <a:t>4.570</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dirty="0" smtClean="0"/>
                        <a:t>5.484</a:t>
                      </a:r>
                      <a:endParaRPr lang="en-US" dirty="0"/>
                    </a:p>
                  </a:txBody>
                  <a:tcPr anchor="ctr">
                    <a:lnL w="28575" cap="flat" cmpd="sng" algn="ctr">
                      <a:no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r>
            </a:tbl>
          </a:graphicData>
        </a:graphic>
      </p:graphicFrame>
      <p:sp>
        <p:nvSpPr>
          <p:cNvPr id="10" name="Shape 234"/>
          <p:cNvSpPr/>
          <p:nvPr/>
        </p:nvSpPr>
        <p:spPr>
          <a:xfrm>
            <a:off x="6814038" y="0"/>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5471" y="138844"/>
            <a:ext cx="4935233" cy="6580311"/>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530422987"/>
              </p:ext>
            </p:extLst>
          </p:nvPr>
        </p:nvGraphicFramePr>
        <p:xfrm>
          <a:off x="216385" y="3160676"/>
          <a:ext cx="6346339" cy="1444156"/>
        </p:xfrm>
        <a:graphic>
          <a:graphicData uri="http://schemas.openxmlformats.org/drawingml/2006/table">
            <a:tbl>
              <a:tblPr>
                <a:tableStyleId>{5C22544A-7EE6-4342-B048-85BDC9FD1C3A}</a:tableStyleId>
              </a:tblPr>
              <a:tblGrid>
                <a:gridCol w="1574315"/>
                <a:gridCol w="1257300"/>
                <a:gridCol w="1253610"/>
                <a:gridCol w="1130557"/>
                <a:gridCol w="1130557"/>
              </a:tblGrid>
              <a:tr h="4078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b="1" dirty="0" smtClean="0"/>
                        <a:t>Expected Prices</a:t>
                      </a:r>
                      <a:endParaRPr lang="en-US" b="1" dirty="0" smtClean="0"/>
                    </a:p>
                  </a:txBody>
                  <a:tcPr>
                    <a:lnL w="28575" cap="flat" cmpd="sng" algn="ctr">
                      <a:solidFill>
                        <a:schemeClr val="accent6">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International</a:t>
                      </a:r>
                    </a:p>
                    <a:p>
                      <a:pPr algn="ctr"/>
                      <a:r>
                        <a:rPr lang="tr-TR" b="1" dirty="0" smtClean="0"/>
                        <a:t>Departure</a:t>
                      </a:r>
                      <a:endParaRPr lang="en-US" b="1"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b="1" dirty="0" smtClean="0"/>
                        <a:t>International</a:t>
                      </a:r>
                    </a:p>
                    <a:p>
                      <a:pPr algn="ctr"/>
                      <a:r>
                        <a:rPr lang="tr-TR" b="1" dirty="0" smtClean="0"/>
                        <a:t>Arrival</a:t>
                      </a:r>
                      <a:endParaRPr lang="en-US" b="1"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Domestic</a:t>
                      </a:r>
                    </a:p>
                    <a:p>
                      <a:pPr algn="ctr"/>
                      <a:r>
                        <a:rPr lang="tr-TR" b="1" dirty="0" smtClean="0"/>
                        <a:t>Departure</a:t>
                      </a:r>
                      <a:endParaRPr lang="en-US" b="1"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c>
                  <a:txBody>
                    <a:bodyPr/>
                    <a:lstStyle/>
                    <a:p>
                      <a:pPr algn="ctr"/>
                      <a:r>
                        <a:rPr lang="tr-TR" b="1" dirty="0" smtClean="0"/>
                        <a:t>Domestic</a:t>
                      </a:r>
                    </a:p>
                    <a:p>
                      <a:pPr algn="ctr"/>
                      <a:r>
                        <a:rPr lang="tr-TR" b="1" dirty="0" smtClean="0"/>
                        <a:t>Arrival</a:t>
                      </a:r>
                      <a:endParaRPr lang="en-US" b="1" dirty="0" smtClean="0"/>
                    </a:p>
                  </a:txBody>
                  <a:tcPr anchor="ctr">
                    <a:lnL w="28575" cap="flat" cmpd="sng" algn="ctr">
                      <a:no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solidFill>
                        <a:schemeClr val="accent6">
                          <a:lumMod val="75000"/>
                        </a:schemeClr>
                      </a:solidFill>
                      <a:prstDash val="solid"/>
                      <a:round/>
                      <a:headEnd type="none" w="med" len="med"/>
                      <a:tailEnd type="none" w="med" len="med"/>
                    </a:lnT>
                    <a:lnB w="28575" cap="flat" cmpd="sng" algn="ctr">
                      <a:noFill/>
                      <a:prstDash val="solid"/>
                      <a:round/>
                      <a:headEnd type="none" w="med" len="med"/>
                      <a:tailEnd type="none" w="med" len="med"/>
                    </a:lnB>
                    <a:solidFill>
                      <a:schemeClr val="tx2">
                        <a:lumMod val="75000"/>
                      </a:schemeClr>
                    </a:solidFill>
                  </a:tcPr>
                </a:tc>
              </a:tr>
              <a:tr h="4078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b="1" dirty="0" smtClean="0"/>
                        <a:t>Assist Service</a:t>
                      </a:r>
                      <a:endParaRPr lang="en-US" b="1" dirty="0" smtClean="0"/>
                    </a:p>
                  </a:txBody>
                  <a:tcPr>
                    <a:lnL w="28575" cap="flat" cmpd="sng" algn="ctr">
                      <a:solidFill>
                        <a:schemeClr val="accent6">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bg1">
                        <a:lumMod val="95000"/>
                      </a:schemeClr>
                    </a:solidFill>
                  </a:tcPr>
                </a:tc>
                <a:tc>
                  <a:txBody>
                    <a:bodyPr/>
                    <a:lstStyle/>
                    <a:p>
                      <a:pPr algn="ctr"/>
                      <a:r>
                        <a:rPr lang="tr-TR" dirty="0" smtClean="0"/>
                        <a:t>55 USD</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tr-TR" dirty="0" smtClean="0"/>
                        <a:t>44 USD</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tr-TR" dirty="0" smtClean="0"/>
                        <a:t>44 USD</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pPr algn="ctr"/>
                      <a:r>
                        <a:rPr lang="tr-TR" dirty="0" smtClean="0"/>
                        <a:t>33 USD</a:t>
                      </a:r>
                      <a:endParaRPr lang="en-US" dirty="0"/>
                    </a:p>
                  </a:txBody>
                  <a:tcPr anchor="ctr">
                    <a:lnL w="28575" cap="flat" cmpd="sng" algn="ctr">
                      <a:no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tr>
              <a:tr h="4078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b="1" dirty="0" smtClean="0"/>
                        <a:t>Primeclass</a:t>
                      </a:r>
                      <a:r>
                        <a:rPr lang="tr-TR" b="1" baseline="0" dirty="0" smtClean="0"/>
                        <a:t> CIP Service</a:t>
                      </a:r>
                      <a:endParaRPr lang="en-US" b="1" dirty="0" smtClean="0"/>
                    </a:p>
                  </a:txBody>
                  <a:tcPr>
                    <a:lnL w="28575" cap="flat" cmpd="sng" algn="ctr">
                      <a:solidFill>
                        <a:schemeClr val="accent6">
                          <a:lumMod val="75000"/>
                        </a:schemeClr>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solidFill>
                      <a:schemeClr val="bg1">
                        <a:lumMod val="95000"/>
                      </a:schemeClr>
                    </a:solidFill>
                  </a:tcPr>
                </a:tc>
                <a:tc>
                  <a:txBody>
                    <a:bodyPr/>
                    <a:lstStyle/>
                    <a:p>
                      <a:pPr algn="ctr"/>
                      <a:r>
                        <a:rPr lang="tr-TR" dirty="0" smtClean="0"/>
                        <a:t>110 USD</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dirty="0" smtClean="0"/>
                        <a:t>88 USD</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dirty="0" smtClean="0"/>
                        <a:t>88 USD</a:t>
                      </a:r>
                      <a:endParaRPr lang="en-US" dirty="0"/>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c>
                  <a:txBody>
                    <a:bodyPr/>
                    <a:lstStyle/>
                    <a:p>
                      <a:pPr algn="ctr"/>
                      <a:r>
                        <a:rPr lang="tr-TR" dirty="0" smtClean="0"/>
                        <a:t>66 USD</a:t>
                      </a:r>
                      <a:endParaRPr lang="en-US" dirty="0"/>
                    </a:p>
                  </a:txBody>
                  <a:tcPr anchor="ctr">
                    <a:lnL w="28575" cap="flat" cmpd="sng" algn="ctr">
                      <a:noFill/>
                      <a:prstDash val="solid"/>
                      <a:round/>
                      <a:headEnd type="none" w="med" len="med"/>
                      <a:tailEnd type="none" w="med" len="med"/>
                    </a:lnL>
                    <a:lnR w="28575" cap="flat" cmpd="sng" algn="ctr">
                      <a:solidFill>
                        <a:schemeClr val="accent6">
                          <a:lumMod val="75000"/>
                        </a:schemeClr>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6">
                          <a:lumMod val="75000"/>
                        </a:schemeClr>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1637378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cxnSp>
        <p:nvCxnSpPr>
          <p:cNvPr id="232" name="Shape 23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8" name="Shape 94"/>
          <p:cNvSpPr txBox="1"/>
          <p:nvPr/>
        </p:nvSpPr>
        <p:spPr>
          <a:xfrm>
            <a:off x="19050" y="439614"/>
            <a:ext cx="4610100"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tr-TR" sz="1800" b="1" i="0" u="none" strike="noStrike" cap="none" dirty="0" smtClean="0">
                <a:solidFill>
                  <a:schemeClr val="dk1"/>
                </a:solidFill>
                <a:latin typeface="Calibri"/>
                <a:ea typeface="Calibri"/>
                <a:cs typeface="Calibri"/>
                <a:sym typeface="Calibri"/>
              </a:rPr>
              <a:t>Impact for MOP</a:t>
            </a:r>
            <a:endParaRPr lang="tr-TR" sz="1800" b="0" i="0" u="none" strike="noStrike" cap="none" dirty="0">
              <a:solidFill>
                <a:schemeClr val="dk1"/>
              </a:solidFill>
              <a:latin typeface="Calibri"/>
              <a:ea typeface="Calibri"/>
              <a:cs typeface="Calibri"/>
              <a:sym typeface="Calibri"/>
            </a:endParaRPr>
          </a:p>
        </p:txBody>
      </p:sp>
      <p:sp>
        <p:nvSpPr>
          <p:cNvPr id="10" name="Shape 234"/>
          <p:cNvSpPr/>
          <p:nvPr/>
        </p:nvSpPr>
        <p:spPr>
          <a:xfrm>
            <a:off x="6814038" y="0"/>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sp>
        <p:nvSpPr>
          <p:cNvPr id="12" name="Shape 138"/>
          <p:cNvSpPr txBox="1"/>
          <p:nvPr/>
        </p:nvSpPr>
        <p:spPr>
          <a:xfrm>
            <a:off x="-7631" y="1787785"/>
            <a:ext cx="6151953" cy="4369908"/>
          </a:xfrm>
          <a:prstGeom prst="rect">
            <a:avLst/>
          </a:prstGeom>
          <a:noFill/>
          <a:ln>
            <a:noFill/>
          </a:ln>
        </p:spPr>
        <p:txBody>
          <a:bodyPr lIns="91425" tIns="45700" rIns="91425" bIns="45700" anchor="t" anchorCtr="0">
            <a:noAutofit/>
          </a:bodyPr>
          <a:lstStyle/>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No impact for MOP</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Proposition to use at a first step the fast track for pregnant woman and crew.</a:t>
            </a:r>
          </a:p>
          <a:p>
            <a:pPr marL="285750" marR="0" lvl="0" indent="-285750" rtl="0">
              <a:spcBef>
                <a:spcPts val="0"/>
              </a:spcBef>
              <a:buSzPct val="25000"/>
              <a:buFont typeface="Arial" panose="020B0604020202020204" pitchFamily="34" charset="0"/>
              <a:buChar char="•"/>
            </a:pPr>
            <a:r>
              <a:rPr lang="tr-TR" dirty="0" smtClean="0">
                <a:solidFill>
                  <a:schemeClr val="bg1">
                    <a:lumMod val="50000"/>
                  </a:schemeClr>
                </a:solidFill>
                <a:latin typeface="Calibri" panose="020F0502020204030204" pitchFamily="34" charset="0"/>
                <a:ea typeface="Courgette"/>
                <a:cs typeface="Courgette"/>
                <a:sym typeface="Courgette"/>
              </a:rPr>
              <a:t>...</a:t>
            </a: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smtClean="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smtClean="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smtClean="0">
              <a:solidFill>
                <a:schemeClr val="bg1">
                  <a:lumMod val="50000"/>
                </a:schemeClr>
              </a:solidFill>
              <a:latin typeface="Calibri" panose="020F0502020204030204" pitchFamily="34" charset="0"/>
              <a:ea typeface="Courgette"/>
              <a:cs typeface="Courgette"/>
              <a:sym typeface="Courgette"/>
            </a:endParaRPr>
          </a:p>
          <a:p>
            <a:pPr marL="0" marR="0" lvl="0" indent="0" rtl="0">
              <a:spcBef>
                <a:spcPts val="0"/>
              </a:spcBef>
              <a:buSzPct val="25000"/>
              <a:buNone/>
            </a:pPr>
            <a:endParaRPr lang="tr-TR" dirty="0">
              <a:solidFill>
                <a:schemeClr val="bg1">
                  <a:lumMod val="50000"/>
                </a:schemeClr>
              </a:solidFill>
              <a:latin typeface="Calibri" panose="020F0502020204030204" pitchFamily="34" charset="0"/>
              <a:ea typeface="Courgette"/>
              <a:cs typeface="Courgette"/>
              <a:sym typeface="Courgette"/>
            </a:endParaRPr>
          </a:p>
        </p:txBody>
      </p:sp>
    </p:spTree>
    <p:extLst>
      <p:ext uri="{BB962C8B-B14F-4D97-AF65-F5344CB8AC3E}">
        <p14:creationId xmlns:p14="http://schemas.microsoft.com/office/powerpoint/2010/main" val="9437120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cxnSp>
        <p:nvCxnSpPr>
          <p:cNvPr id="93" name="Shape 93"/>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4" name="Shape 94"/>
          <p:cNvSpPr txBox="1"/>
          <p:nvPr/>
        </p:nvSpPr>
        <p:spPr>
          <a:xfrm>
            <a:off x="61546" y="439614"/>
            <a:ext cx="4176346"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tr-TR" sz="1800" b="1" dirty="0" smtClean="0">
                <a:solidFill>
                  <a:schemeClr val="dk1"/>
                </a:solidFill>
                <a:latin typeface="Calibri"/>
                <a:ea typeface="Calibri"/>
                <a:cs typeface="Calibri"/>
                <a:sym typeface="Calibri"/>
              </a:rPr>
              <a:t>INDEX</a:t>
            </a:r>
            <a:endParaRPr lang="tr-TR" sz="1800" b="0" i="0" u="none" strike="noStrike" cap="none" dirty="0">
              <a:solidFill>
                <a:schemeClr val="dk1"/>
              </a:solidFill>
              <a:latin typeface="Calibri"/>
              <a:ea typeface="Calibri"/>
              <a:cs typeface="Calibri"/>
              <a:sym typeface="Calibri"/>
            </a:endParaRPr>
          </a:p>
        </p:txBody>
      </p:sp>
      <p:sp>
        <p:nvSpPr>
          <p:cNvPr id="95" name="Shape 95"/>
          <p:cNvSpPr txBox="1"/>
          <p:nvPr/>
        </p:nvSpPr>
        <p:spPr>
          <a:xfrm>
            <a:off x="184303" y="1555815"/>
            <a:ext cx="5238302" cy="3970200"/>
          </a:xfrm>
          <a:prstGeom prst="rect">
            <a:avLst/>
          </a:prstGeom>
          <a:noFill/>
          <a:ln>
            <a:noFill/>
          </a:ln>
        </p:spPr>
        <p:txBody>
          <a:bodyPr lIns="91425" tIns="45700" rIns="91425" bIns="45700" anchor="t" anchorCtr="0">
            <a:noAutofit/>
          </a:bodyPr>
          <a:lstStyle/>
          <a:p>
            <a:pPr>
              <a:lnSpc>
                <a:spcPct val="200000"/>
              </a:lnSpc>
            </a:pPr>
            <a:r>
              <a:rPr lang="tr-TR" b="1" spc="100" dirty="0" smtClean="0">
                <a:solidFill>
                  <a:schemeClr val="bg1">
                    <a:lumMod val="50000"/>
                  </a:schemeClr>
                </a:solidFill>
                <a:latin typeface="Calibri" panose="020F0502020204030204" pitchFamily="34" charset="0"/>
              </a:rPr>
              <a:t>PRIMECLASS CIP SERVICE</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WHO </a:t>
            </a:r>
            <a:r>
              <a:rPr lang="tr-TR" spc="100" dirty="0">
                <a:solidFill>
                  <a:schemeClr val="bg1">
                    <a:lumMod val="50000"/>
                  </a:schemeClr>
                </a:solidFill>
                <a:latin typeface="Calibri" panose="020F0502020204030204" pitchFamily="34" charset="0"/>
              </a:rPr>
              <a:t>ARE </a:t>
            </a:r>
            <a:r>
              <a:rPr lang="tr-TR" spc="100" dirty="0" smtClean="0">
                <a:solidFill>
                  <a:schemeClr val="bg1">
                    <a:lumMod val="50000"/>
                  </a:schemeClr>
                </a:solidFill>
                <a:latin typeface="Calibri" panose="020F0502020204030204" pitchFamily="34" charset="0"/>
              </a:rPr>
              <a:t>WE?</a:t>
            </a:r>
            <a:endParaRPr lang="tr-TR" spc="100" dirty="0">
              <a:solidFill>
                <a:schemeClr val="bg1">
                  <a:lumMod val="50000"/>
                </a:schemeClr>
              </a:solidFill>
              <a:latin typeface="Calibri" panose="020F0502020204030204" pitchFamily="34" charset="0"/>
            </a:endParaRP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WHAT IS PRIMECLASS SERVICE?</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DEPARTURE SERVICE</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ARRIVAL SERVICE</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PASSENGER &amp; AIRPORT BENEFITS</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LATIN AMERICA BENCHMARK</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MEET &amp; ASSIST SERVICES AT SANTIAGO AIRPORT</a:t>
            </a:r>
          </a:p>
          <a:p>
            <a:pPr marL="628650" lvl="2" indent="-361950">
              <a:lnSpc>
                <a:spcPct val="200000"/>
              </a:lnSpc>
              <a:buFont typeface="Arial" panose="020B0604020202020204" pitchFamily="34" charset="0"/>
              <a:buChar char="•"/>
            </a:pPr>
            <a:r>
              <a:rPr lang="tr-TR" spc="100" dirty="0" smtClean="0">
                <a:solidFill>
                  <a:schemeClr val="bg1">
                    <a:lumMod val="50000"/>
                  </a:schemeClr>
                </a:solidFill>
                <a:latin typeface="Calibri" panose="020F0502020204030204" pitchFamily="34" charset="0"/>
              </a:rPr>
              <a:t>IMPACT FOR MOP</a:t>
            </a:r>
          </a:p>
          <a:p>
            <a:pPr marL="628650" lvl="2" indent="-361950">
              <a:lnSpc>
                <a:spcPct val="200000"/>
              </a:lnSpc>
              <a:buFont typeface="Arial" panose="020B0604020202020204" pitchFamily="34" charset="0"/>
              <a:buChar char="•"/>
            </a:pPr>
            <a:endParaRPr lang="en-US" b="1" spc="1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38859569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cxnSp>
        <p:nvCxnSpPr>
          <p:cNvPr id="93" name="Shape 93"/>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4" name="Shape 94"/>
          <p:cNvSpPr txBox="1"/>
          <p:nvPr/>
        </p:nvSpPr>
        <p:spPr>
          <a:xfrm>
            <a:off x="61546" y="244549"/>
            <a:ext cx="4176346" cy="564397"/>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tr-TR" sz="1800" b="1" dirty="0" smtClean="0">
                <a:solidFill>
                  <a:schemeClr val="dk1"/>
                </a:solidFill>
                <a:latin typeface="Calibri"/>
                <a:ea typeface="Calibri"/>
                <a:cs typeface="Calibri"/>
                <a:sym typeface="Calibri"/>
              </a:rPr>
              <a:t>Who are we?</a:t>
            </a:r>
            <a:endParaRPr lang="tr-TR" sz="1800" b="1" i="0" u="none" strike="noStrike" cap="none" dirty="0">
              <a:solidFill>
                <a:schemeClr val="dk1"/>
              </a:solidFill>
              <a:latin typeface="Calibri"/>
              <a:ea typeface="Calibri"/>
              <a:cs typeface="Calibri"/>
              <a:sym typeface="Calibri"/>
            </a:endParaRPr>
          </a:p>
        </p:txBody>
      </p:sp>
      <p:sp>
        <p:nvSpPr>
          <p:cNvPr id="12" name="Shape 85"/>
          <p:cNvSpPr/>
          <p:nvPr/>
        </p:nvSpPr>
        <p:spPr>
          <a:xfrm>
            <a:off x="6814038" y="0"/>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800" b="0" i="0" u="none" strike="noStrike" cap="none">
              <a:solidFill>
                <a:schemeClr val="lt1"/>
              </a:solidFill>
              <a:latin typeface="Calibri"/>
              <a:ea typeface="Calibri"/>
              <a:cs typeface="Calibri"/>
              <a:sym typeface="Calibri"/>
            </a:endParaRPr>
          </a:p>
        </p:txBody>
      </p:sp>
      <p:pic>
        <p:nvPicPr>
          <p:cNvPr id="13" name="Shape 86"/>
          <p:cNvPicPr preferRelativeResize="0"/>
          <p:nvPr/>
        </p:nvPicPr>
        <p:blipFill rotWithShape="1">
          <a:blip r:embed="rId3">
            <a:alphaModFix/>
          </a:blip>
          <a:srcRect l="23568" t="31255" r="26403" b="13146"/>
          <a:stretch/>
        </p:blipFill>
        <p:spPr>
          <a:xfrm>
            <a:off x="7254175" y="234622"/>
            <a:ext cx="4645961" cy="3074645"/>
          </a:xfrm>
          <a:prstGeom prst="rect">
            <a:avLst/>
          </a:prstGeom>
          <a:noFill/>
          <a:ln>
            <a:noFill/>
          </a:ln>
        </p:spPr>
      </p:pic>
      <p:pic>
        <p:nvPicPr>
          <p:cNvPr id="14" name="Shape 87"/>
          <p:cNvPicPr preferRelativeResize="0"/>
          <p:nvPr/>
        </p:nvPicPr>
        <p:blipFill rotWithShape="1">
          <a:blip r:embed="rId4">
            <a:alphaModFix/>
          </a:blip>
          <a:srcRect l="17419" t="18574" r="31507" b="21660"/>
          <a:stretch/>
        </p:blipFill>
        <p:spPr>
          <a:xfrm>
            <a:off x="7254175" y="3605439"/>
            <a:ext cx="4670613" cy="3074448"/>
          </a:xfrm>
          <a:prstGeom prst="rect">
            <a:avLst/>
          </a:prstGeom>
          <a:noFill/>
          <a:ln>
            <a:noFill/>
          </a:ln>
        </p:spPr>
      </p:pic>
      <p:cxnSp>
        <p:nvCxnSpPr>
          <p:cNvPr id="15" name="Shape 88"/>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16" name="Shape 90"/>
          <p:cNvSpPr txBox="1"/>
          <p:nvPr/>
        </p:nvSpPr>
        <p:spPr>
          <a:xfrm>
            <a:off x="152400" y="3095900"/>
            <a:ext cx="6515100" cy="3647100"/>
          </a:xfrm>
          <a:prstGeom prst="rect">
            <a:avLst/>
          </a:prstGeom>
          <a:noFill/>
          <a:ln>
            <a:noFill/>
          </a:ln>
        </p:spPr>
        <p:txBody>
          <a:bodyPr lIns="91425" tIns="45700" rIns="91425" bIns="45700" anchor="t" anchorCtr="0">
            <a:noAutofit/>
          </a:bodyPr>
          <a:lstStyle/>
          <a:p>
            <a:pPr marL="0" marR="0" lvl="0" indent="0" algn="just" rtl="0">
              <a:lnSpc>
                <a:spcPct val="100000"/>
              </a:lnSpc>
              <a:spcBef>
                <a:spcPts val="0"/>
              </a:spcBef>
              <a:spcAft>
                <a:spcPts val="0"/>
              </a:spcAft>
              <a:buClr>
                <a:srgbClr val="757070"/>
              </a:buClr>
              <a:buSzPct val="25000"/>
              <a:buFont typeface="Calibri"/>
              <a:buNone/>
            </a:pPr>
            <a:r>
              <a:rPr lang="tr-TR" sz="1200" i="0" u="none" strike="noStrike" cap="none">
                <a:solidFill>
                  <a:srgbClr val="757070"/>
                </a:solidFill>
                <a:latin typeface="Verdana"/>
                <a:ea typeface="Verdana"/>
                <a:cs typeface="Verdana"/>
                <a:sym typeface="Verdana"/>
              </a:rPr>
              <a:t>Primeclass Pacífico es el resultado de una sólida alianza entre TAV Operations Services y Servicios Aeroportuarios S.A.</a:t>
            </a:r>
          </a:p>
          <a:p>
            <a:pPr marL="0" marR="0" lvl="0" indent="0" algn="just" rtl="0">
              <a:lnSpc>
                <a:spcPct val="100000"/>
              </a:lnSpc>
              <a:spcBef>
                <a:spcPts val="0"/>
              </a:spcBef>
              <a:spcAft>
                <a:spcPts val="0"/>
              </a:spcAft>
              <a:buClr>
                <a:srgbClr val="000000"/>
              </a:buClr>
              <a:buFont typeface="Arial"/>
              <a:buNone/>
            </a:pPr>
            <a:endParaRPr sz="1200" i="0" u="none" strike="noStrike" cap="none">
              <a:solidFill>
                <a:srgbClr val="757070"/>
              </a:solidFill>
              <a:latin typeface="Verdana"/>
              <a:ea typeface="Verdana"/>
              <a:cs typeface="Verdana"/>
              <a:sym typeface="Verdana"/>
            </a:endParaRPr>
          </a:p>
          <a:p>
            <a:pPr marL="0" marR="0" lvl="0" indent="0" algn="just" rtl="0">
              <a:lnSpc>
                <a:spcPct val="100000"/>
              </a:lnSpc>
              <a:spcBef>
                <a:spcPts val="0"/>
              </a:spcBef>
              <a:spcAft>
                <a:spcPts val="0"/>
              </a:spcAft>
              <a:buClr>
                <a:srgbClr val="757070"/>
              </a:buClr>
              <a:buSzPct val="25000"/>
              <a:buFont typeface="Calibri"/>
              <a:buNone/>
            </a:pPr>
            <a:r>
              <a:rPr lang="tr-TR" sz="1200" i="0" u="none" strike="noStrike" cap="none">
                <a:solidFill>
                  <a:srgbClr val="757070"/>
                </a:solidFill>
                <a:latin typeface="Verdana"/>
                <a:ea typeface="Verdana"/>
                <a:cs typeface="Verdana"/>
                <a:sym typeface="Verdana"/>
              </a:rPr>
              <a:t>Primeclass Pacífico fue recientemente reconocida, en abril de 2017, como la empresa que estará a cargo de la gestión de servicios de dos salones y del nuevo servicio Meet &amp; Assist, en el Aeropuerto Internacional Comodoro Arturo Merino Benítez de Santiago. </a:t>
            </a:r>
          </a:p>
          <a:p>
            <a:pPr marL="0" marR="0" lvl="0" indent="0" algn="just" rtl="0">
              <a:lnSpc>
                <a:spcPct val="100000"/>
              </a:lnSpc>
              <a:spcBef>
                <a:spcPts val="0"/>
              </a:spcBef>
              <a:spcAft>
                <a:spcPts val="0"/>
              </a:spcAft>
              <a:buClr>
                <a:srgbClr val="757070"/>
              </a:buClr>
              <a:buSzPct val="25000"/>
              <a:buFont typeface="Calibri"/>
              <a:buNone/>
            </a:pPr>
            <a:r>
              <a:rPr lang="tr-TR" sz="1200" i="0" u="none" strike="noStrike" cap="none">
                <a:solidFill>
                  <a:srgbClr val="757070"/>
                </a:solidFill>
                <a:latin typeface="Verdana"/>
                <a:ea typeface="Verdana"/>
                <a:cs typeface="Verdana"/>
                <a:sym typeface="Verdana"/>
              </a:rPr>
              <a:t>PP iniciará sus operaciones en </a:t>
            </a:r>
            <a:r>
              <a:rPr lang="tr-TR" sz="1200">
                <a:solidFill>
                  <a:srgbClr val="757070"/>
                </a:solidFill>
                <a:latin typeface="Verdana"/>
                <a:ea typeface="Verdana"/>
                <a:cs typeface="Verdana"/>
                <a:sym typeface="Verdana"/>
              </a:rPr>
              <a:t>O</a:t>
            </a:r>
            <a:r>
              <a:rPr lang="tr-TR" sz="1200" i="0" u="none" strike="noStrike" cap="none">
                <a:solidFill>
                  <a:srgbClr val="757070"/>
                </a:solidFill>
                <a:latin typeface="Verdana"/>
                <a:ea typeface="Verdana"/>
                <a:cs typeface="Verdana"/>
                <a:sym typeface="Verdana"/>
              </a:rPr>
              <a:t>ctubre de 2017.</a:t>
            </a:r>
          </a:p>
          <a:p>
            <a:pPr marL="0" marR="0" lvl="0" indent="0" algn="just" rtl="0">
              <a:lnSpc>
                <a:spcPct val="100000"/>
              </a:lnSpc>
              <a:spcBef>
                <a:spcPts val="0"/>
              </a:spcBef>
              <a:spcAft>
                <a:spcPts val="0"/>
              </a:spcAft>
              <a:buClr>
                <a:srgbClr val="000000"/>
              </a:buClr>
              <a:buFont typeface="Arial"/>
              <a:buNone/>
            </a:pPr>
            <a:endParaRPr sz="1200" i="0" u="none" strike="noStrike" cap="none">
              <a:solidFill>
                <a:srgbClr val="757070"/>
              </a:solidFill>
              <a:latin typeface="Verdana"/>
              <a:ea typeface="Verdana"/>
              <a:cs typeface="Verdana"/>
              <a:sym typeface="Verdana"/>
            </a:endParaRPr>
          </a:p>
          <a:p>
            <a:pPr marL="0" marR="0" lvl="0" indent="0" algn="just" rtl="0">
              <a:lnSpc>
                <a:spcPct val="100000"/>
              </a:lnSpc>
              <a:spcBef>
                <a:spcPts val="0"/>
              </a:spcBef>
              <a:spcAft>
                <a:spcPts val="0"/>
              </a:spcAft>
              <a:buClr>
                <a:srgbClr val="757070"/>
              </a:buClr>
              <a:buSzPct val="25000"/>
              <a:buFont typeface="Calibri"/>
              <a:buNone/>
            </a:pPr>
            <a:r>
              <a:rPr lang="tr-TR" sz="1200" i="0" u="none" strike="noStrike" cap="none">
                <a:solidFill>
                  <a:srgbClr val="757070"/>
                </a:solidFill>
                <a:latin typeface="Verdana"/>
                <a:ea typeface="Verdana"/>
                <a:cs typeface="Verdana"/>
                <a:sym typeface="Verdana"/>
              </a:rPr>
              <a:t>TAV OS aportará desde su amplia trayectoria, sus conocimientos operacionales y financieros, tanto para crear servicios Meet and Assist en América Latina, como para generar nuevos flujos de ingresos, por ejemplo, mediante la obtención de auspicios. También entregará su exitosa experiencia en la implementación de procesos y nuevas tecnologías.</a:t>
            </a:r>
          </a:p>
          <a:p>
            <a:pPr marL="0" marR="0" lvl="0" indent="0" algn="just" rtl="0">
              <a:lnSpc>
                <a:spcPct val="100000"/>
              </a:lnSpc>
              <a:spcBef>
                <a:spcPts val="0"/>
              </a:spcBef>
              <a:spcAft>
                <a:spcPts val="0"/>
              </a:spcAft>
              <a:buClr>
                <a:srgbClr val="000000"/>
              </a:buClr>
              <a:buFont typeface="Arial"/>
              <a:buNone/>
            </a:pPr>
            <a:endParaRPr sz="1200" i="0" u="none" strike="noStrike" cap="none">
              <a:solidFill>
                <a:srgbClr val="757070"/>
              </a:solidFill>
              <a:latin typeface="Verdana"/>
              <a:ea typeface="Verdana"/>
              <a:cs typeface="Verdana"/>
              <a:sym typeface="Verdana"/>
            </a:endParaRPr>
          </a:p>
          <a:p>
            <a:pPr marL="0" marR="0" lvl="0" indent="0" algn="just" rtl="0">
              <a:lnSpc>
                <a:spcPct val="100000"/>
              </a:lnSpc>
              <a:spcBef>
                <a:spcPts val="0"/>
              </a:spcBef>
              <a:spcAft>
                <a:spcPts val="0"/>
              </a:spcAft>
              <a:buClr>
                <a:srgbClr val="757070"/>
              </a:buClr>
              <a:buSzPct val="25000"/>
              <a:buFont typeface="Calibri"/>
              <a:buNone/>
            </a:pPr>
            <a:r>
              <a:rPr lang="tr-TR" sz="1200" i="0" u="none" strike="noStrike" cap="none">
                <a:solidFill>
                  <a:srgbClr val="757070"/>
                </a:solidFill>
                <a:latin typeface="Verdana"/>
                <a:ea typeface="Verdana"/>
                <a:cs typeface="Verdana"/>
                <a:sym typeface="Verdana"/>
              </a:rPr>
              <a:t>SASA tiene una larga trayectoria y gran conocimiento de los mercados locales y regionales de América Latina. Sus canales de ventas se han desarrollado fuertemente a través de alianzas con bancos y otras instituciones, junto a su experiencia de más de 14 años operando en aeropuertos chilenos.</a:t>
            </a:r>
          </a:p>
        </p:txBody>
      </p:sp>
      <p:sp>
        <p:nvSpPr>
          <p:cNvPr id="17" name="Shape 91"/>
          <p:cNvSpPr/>
          <p:nvPr/>
        </p:nvSpPr>
        <p:spPr>
          <a:xfrm>
            <a:off x="-313525" y="2608100"/>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 name="Shape 92"/>
          <p:cNvSpPr txBox="1"/>
          <p:nvPr/>
        </p:nvSpPr>
        <p:spPr>
          <a:xfrm>
            <a:off x="167925" y="2657100"/>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a:solidFill>
                  <a:srgbClr val="548135"/>
                </a:solidFill>
                <a:latin typeface="Verdana"/>
                <a:ea typeface="Verdana"/>
                <a:cs typeface="Verdana"/>
                <a:sym typeface="Verdana"/>
              </a:rPr>
              <a:t>Our Development Strategy: Latin America</a:t>
            </a:r>
          </a:p>
        </p:txBody>
      </p:sp>
      <p:pic>
        <p:nvPicPr>
          <p:cNvPr id="19" name="Shape 93"/>
          <p:cNvPicPr preferRelativeResize="0"/>
          <p:nvPr/>
        </p:nvPicPr>
        <p:blipFill rotWithShape="1">
          <a:blip r:embed="rId5">
            <a:alphaModFix/>
          </a:blip>
          <a:srcRect l="5396" t="21968" r="5253" b="7978"/>
          <a:stretch/>
        </p:blipFill>
        <p:spPr>
          <a:xfrm>
            <a:off x="3771875" y="1276075"/>
            <a:ext cx="1263850" cy="990875"/>
          </a:xfrm>
          <a:prstGeom prst="rect">
            <a:avLst/>
          </a:prstGeom>
          <a:noFill/>
          <a:ln>
            <a:noFill/>
          </a:ln>
        </p:spPr>
      </p:pic>
      <p:pic>
        <p:nvPicPr>
          <p:cNvPr id="20" name="Shape 94"/>
          <p:cNvPicPr preferRelativeResize="0"/>
          <p:nvPr/>
        </p:nvPicPr>
        <p:blipFill>
          <a:blip r:embed="rId6">
            <a:alphaModFix/>
          </a:blip>
          <a:stretch>
            <a:fillRect/>
          </a:stretch>
        </p:blipFill>
        <p:spPr>
          <a:xfrm>
            <a:off x="1794050" y="1330137"/>
            <a:ext cx="1527150" cy="931755"/>
          </a:xfrm>
          <a:prstGeom prst="rect">
            <a:avLst/>
          </a:prstGeom>
          <a:noFill/>
          <a:ln>
            <a:noFill/>
          </a:ln>
        </p:spPr>
      </p:pic>
    </p:spTree>
    <p:extLst>
      <p:ext uri="{BB962C8B-B14F-4D97-AF65-F5344CB8AC3E}">
        <p14:creationId xmlns:p14="http://schemas.microsoft.com/office/powerpoint/2010/main" val="31014576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cxnSp>
        <p:nvCxnSpPr>
          <p:cNvPr id="93" name="Shape 93"/>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4"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95" name="Shape 95"/>
          <p:cNvSpPr txBox="1"/>
          <p:nvPr/>
        </p:nvSpPr>
        <p:spPr>
          <a:xfrm>
            <a:off x="61545" y="1441937"/>
            <a:ext cx="6128240" cy="4387364"/>
          </a:xfrm>
          <a:prstGeom prst="rect">
            <a:avLst/>
          </a:prstGeom>
          <a:noFill/>
          <a:ln>
            <a:noFill/>
          </a:ln>
        </p:spPr>
        <p:txBody>
          <a:bodyPr lIns="91425" tIns="45700" rIns="91425" bIns="45700" anchor="t" anchorCtr="0">
            <a:noAutofit/>
          </a:bodyPr>
          <a:lstStyle/>
          <a:p>
            <a:r>
              <a:rPr lang="en-US" spc="100" dirty="0" smtClean="0">
                <a:solidFill>
                  <a:schemeClr val="bg1">
                    <a:lumMod val="50000"/>
                  </a:schemeClr>
                </a:solidFill>
                <a:latin typeface="Calibri" panose="020F0502020204030204" pitchFamily="34" charset="0"/>
              </a:rPr>
              <a:t>“</a:t>
            </a:r>
            <a:r>
              <a:rPr lang="en-US" spc="100" dirty="0">
                <a:solidFill>
                  <a:schemeClr val="bg1">
                    <a:lumMod val="50000"/>
                  </a:schemeClr>
                </a:solidFill>
                <a:latin typeface="Calibri" panose="020F0502020204030204" pitchFamily="34" charset="0"/>
              </a:rPr>
              <a:t>primeclass” offers exclusive CIP</a:t>
            </a:r>
            <a:r>
              <a:rPr lang="tr-TR" spc="100" dirty="0">
                <a:solidFill>
                  <a:schemeClr val="bg1">
                    <a:lumMod val="50000"/>
                  </a:schemeClr>
                </a:solidFill>
                <a:latin typeface="Calibri" panose="020F0502020204030204" pitchFamily="34" charset="0"/>
              </a:rPr>
              <a:t>-</a:t>
            </a:r>
            <a:r>
              <a:rPr lang="en-US" spc="100" dirty="0">
                <a:solidFill>
                  <a:schemeClr val="bg1">
                    <a:lumMod val="50000"/>
                  </a:schemeClr>
                </a:solidFill>
                <a:latin typeface="Calibri" panose="020F0502020204030204" pitchFamily="34" charset="0"/>
              </a:rPr>
              <a:t>VIP assistance service at the airports </a:t>
            </a:r>
            <a:r>
              <a:rPr lang="en-US" spc="100" dirty="0" smtClean="0">
                <a:solidFill>
                  <a:schemeClr val="bg1">
                    <a:lumMod val="50000"/>
                  </a:schemeClr>
                </a:solidFill>
                <a:latin typeface="Calibri" panose="020F0502020204030204" pitchFamily="34" charset="0"/>
              </a:rPr>
              <a:t>before </a:t>
            </a:r>
            <a:r>
              <a:rPr lang="en-US" spc="100" dirty="0">
                <a:solidFill>
                  <a:schemeClr val="bg1">
                    <a:lumMod val="50000"/>
                  </a:schemeClr>
                </a:solidFill>
                <a:latin typeface="Calibri" panose="020F0502020204030204" pitchFamily="34" charset="0"/>
              </a:rPr>
              <a:t>and after flight through its professional team of employees and a wide </a:t>
            </a:r>
            <a:r>
              <a:rPr lang="en-US" spc="100" dirty="0" smtClean="0">
                <a:solidFill>
                  <a:schemeClr val="bg1">
                    <a:lumMod val="50000"/>
                  </a:schemeClr>
                </a:solidFill>
                <a:latin typeface="Calibri" panose="020F0502020204030204" pitchFamily="34" charset="0"/>
              </a:rPr>
              <a:t>range </a:t>
            </a:r>
            <a:r>
              <a:rPr lang="en-US" spc="100" dirty="0">
                <a:solidFill>
                  <a:schemeClr val="bg1">
                    <a:lumMod val="50000"/>
                  </a:schemeClr>
                </a:solidFill>
                <a:latin typeface="Calibri" panose="020F0502020204030204" pitchFamily="34" charset="0"/>
              </a:rPr>
              <a:t>of other services during flight to present a comfortable and privileged </a:t>
            </a:r>
            <a:r>
              <a:rPr lang="en-US" spc="100" dirty="0" smtClean="0">
                <a:solidFill>
                  <a:schemeClr val="bg1">
                    <a:lumMod val="50000"/>
                  </a:schemeClr>
                </a:solidFill>
                <a:latin typeface="Calibri" panose="020F0502020204030204" pitchFamily="34" charset="0"/>
              </a:rPr>
              <a:t>travel </a:t>
            </a:r>
            <a:r>
              <a:rPr lang="en-US" spc="100" dirty="0">
                <a:solidFill>
                  <a:schemeClr val="bg1">
                    <a:lumMod val="50000"/>
                  </a:schemeClr>
                </a:solidFill>
                <a:latin typeface="Calibri" panose="020F0502020204030204" pitchFamily="34" charset="0"/>
              </a:rPr>
              <a:t>experience. </a:t>
            </a:r>
            <a:endParaRPr lang="tr-TR" spc="100" dirty="0">
              <a:solidFill>
                <a:schemeClr val="bg1">
                  <a:lumMod val="50000"/>
                </a:schemeClr>
              </a:solidFill>
              <a:latin typeface="Calibri" panose="020F0502020204030204" pitchFamily="34" charset="0"/>
            </a:endParaRPr>
          </a:p>
          <a:p>
            <a:endParaRPr lang="tr-TR" spc="100" dirty="0">
              <a:solidFill>
                <a:schemeClr val="bg1">
                  <a:lumMod val="50000"/>
                </a:schemeClr>
              </a:solidFill>
              <a:latin typeface="Calibri" panose="020F0502020204030204" pitchFamily="34" charset="0"/>
            </a:endParaRPr>
          </a:p>
          <a:p>
            <a:r>
              <a:rPr lang="en-US" spc="100" dirty="0" smtClean="0">
                <a:solidFill>
                  <a:schemeClr val="bg1">
                    <a:lumMod val="50000"/>
                  </a:schemeClr>
                </a:solidFill>
                <a:latin typeface="Calibri" panose="020F0502020204030204" pitchFamily="34" charset="0"/>
              </a:rPr>
              <a:t>“</a:t>
            </a:r>
            <a:r>
              <a:rPr lang="en-US" spc="100" dirty="0">
                <a:solidFill>
                  <a:schemeClr val="bg1">
                    <a:lumMod val="50000"/>
                  </a:schemeClr>
                </a:solidFill>
                <a:latin typeface="Calibri" panose="020F0502020204030204" pitchFamily="34" charset="0"/>
              </a:rPr>
              <a:t>primeclass” combines </a:t>
            </a:r>
            <a:r>
              <a:rPr lang="tr-TR" spc="100" dirty="0">
                <a:solidFill>
                  <a:schemeClr val="bg1">
                    <a:lumMod val="50000"/>
                  </a:schemeClr>
                </a:solidFill>
                <a:latin typeface="Calibri" panose="020F0502020204030204" pitchFamily="34" charset="0"/>
              </a:rPr>
              <a:t>Chilean</a:t>
            </a:r>
            <a:r>
              <a:rPr lang="en-US" spc="100" dirty="0">
                <a:solidFill>
                  <a:schemeClr val="bg1">
                    <a:lumMod val="50000"/>
                  </a:schemeClr>
                </a:solidFill>
                <a:latin typeface="Calibri" panose="020F0502020204030204" pitchFamily="34" charset="0"/>
              </a:rPr>
              <a:t> hospitality and professionalism and </a:t>
            </a:r>
            <a:r>
              <a:rPr lang="en-US" spc="100" dirty="0" smtClean="0">
                <a:solidFill>
                  <a:schemeClr val="bg1">
                    <a:lumMod val="50000"/>
                  </a:schemeClr>
                </a:solidFill>
                <a:latin typeface="Calibri" panose="020F0502020204030204" pitchFamily="34" charset="0"/>
              </a:rPr>
              <a:t>provides </a:t>
            </a:r>
            <a:r>
              <a:rPr lang="en-US" spc="100" dirty="0">
                <a:solidFill>
                  <a:schemeClr val="bg1">
                    <a:lumMod val="50000"/>
                  </a:schemeClr>
                </a:solidFill>
                <a:latin typeface="Calibri" panose="020F0502020204030204" pitchFamily="34" charset="0"/>
              </a:rPr>
              <a:t>service to the passengers who prefer comfort and speed, expect </a:t>
            </a:r>
            <a:r>
              <a:rPr lang="en-US" spc="100" dirty="0" smtClean="0">
                <a:solidFill>
                  <a:schemeClr val="bg1">
                    <a:lumMod val="50000"/>
                  </a:schemeClr>
                </a:solidFill>
                <a:latin typeface="Calibri" panose="020F0502020204030204" pitchFamily="34" charset="0"/>
              </a:rPr>
              <a:t>privilege </a:t>
            </a:r>
            <a:r>
              <a:rPr lang="en-US" spc="100" dirty="0">
                <a:solidFill>
                  <a:schemeClr val="bg1">
                    <a:lumMod val="50000"/>
                  </a:schemeClr>
                </a:solidFill>
                <a:latin typeface="Calibri" panose="020F0502020204030204" pitchFamily="34" charset="0"/>
              </a:rPr>
              <a:t>and require special attention (disabled, unaccompanied child, </a:t>
            </a:r>
            <a:r>
              <a:rPr lang="en-US" spc="100" dirty="0" smtClean="0">
                <a:solidFill>
                  <a:schemeClr val="bg1">
                    <a:lumMod val="50000"/>
                  </a:schemeClr>
                </a:solidFill>
                <a:latin typeface="Calibri" panose="020F0502020204030204" pitchFamily="34" charset="0"/>
              </a:rPr>
              <a:t>transit </a:t>
            </a:r>
            <a:r>
              <a:rPr lang="en-US" spc="100" dirty="0">
                <a:solidFill>
                  <a:schemeClr val="bg1">
                    <a:lumMod val="50000"/>
                  </a:schemeClr>
                </a:solidFill>
                <a:latin typeface="Calibri" panose="020F0502020204030204" pitchFamily="34" charset="0"/>
              </a:rPr>
              <a:t>passengers, etc</a:t>
            </a:r>
            <a:r>
              <a:rPr lang="en-US" spc="100" dirty="0" smtClean="0">
                <a:solidFill>
                  <a:schemeClr val="bg1">
                    <a:lumMod val="50000"/>
                  </a:schemeClr>
                </a:solidFill>
                <a:latin typeface="Calibri" panose="020F0502020204030204" pitchFamily="34" charset="0"/>
              </a:rPr>
              <a:t>.).</a:t>
            </a:r>
            <a:endParaRPr lang="tr-TR" spc="100" dirty="0" smtClean="0">
              <a:solidFill>
                <a:schemeClr val="bg1">
                  <a:lumMod val="50000"/>
                </a:schemeClr>
              </a:solidFill>
              <a:latin typeface="Calibri" panose="020F0502020204030204" pitchFamily="34" charset="0"/>
            </a:endParaRPr>
          </a:p>
          <a:p>
            <a:endParaRPr lang="tr-TR" spc="100" dirty="0">
              <a:solidFill>
                <a:schemeClr val="bg1">
                  <a:lumMod val="50000"/>
                </a:schemeClr>
              </a:solidFill>
              <a:latin typeface="Calibri" panose="020F0502020204030204" pitchFamily="34" charset="0"/>
            </a:endParaRPr>
          </a:p>
          <a:p>
            <a:r>
              <a:rPr lang="en-US" spc="100" dirty="0" smtClean="0">
                <a:solidFill>
                  <a:schemeClr val="bg1">
                    <a:lumMod val="50000"/>
                  </a:schemeClr>
                </a:solidFill>
                <a:latin typeface="Calibri" panose="020F0502020204030204" pitchFamily="34" charset="0"/>
              </a:rPr>
              <a:t>“</a:t>
            </a:r>
            <a:r>
              <a:rPr lang="en-US" spc="100" dirty="0" err="1">
                <a:solidFill>
                  <a:schemeClr val="bg1">
                    <a:lumMod val="50000"/>
                  </a:schemeClr>
                </a:solidFill>
                <a:latin typeface="Calibri" panose="020F0502020204030204" pitchFamily="34" charset="0"/>
              </a:rPr>
              <a:t>primeclass</a:t>
            </a:r>
            <a:r>
              <a:rPr lang="en-US" spc="100" dirty="0">
                <a:solidFill>
                  <a:schemeClr val="bg1">
                    <a:lumMod val="50000"/>
                  </a:schemeClr>
                </a:solidFill>
                <a:latin typeface="Calibri" panose="020F0502020204030204" pitchFamily="34" charset="0"/>
              </a:rPr>
              <a:t>” offers;</a:t>
            </a:r>
          </a:p>
          <a:p>
            <a:r>
              <a:rPr lang="en-US" spc="100" dirty="0">
                <a:solidFill>
                  <a:schemeClr val="bg1">
                    <a:lumMod val="50000"/>
                  </a:schemeClr>
                </a:solidFill>
                <a:latin typeface="Calibri" panose="020F0502020204030204" pitchFamily="34" charset="0"/>
              </a:rPr>
              <a:t>• Greeting at the entrance of the airport or at flight gate by an exclusive assistant,</a:t>
            </a:r>
          </a:p>
          <a:p>
            <a:r>
              <a:rPr lang="en-US" spc="100" dirty="0">
                <a:solidFill>
                  <a:schemeClr val="bg1">
                    <a:lumMod val="50000"/>
                  </a:schemeClr>
                </a:solidFill>
                <a:latin typeface="Calibri" panose="020F0502020204030204" pitchFamily="34" charset="0"/>
              </a:rPr>
              <a:t>• Porter services,</a:t>
            </a:r>
          </a:p>
          <a:p>
            <a:r>
              <a:rPr lang="en-US" spc="100" dirty="0">
                <a:solidFill>
                  <a:schemeClr val="bg1">
                    <a:lumMod val="50000"/>
                  </a:schemeClr>
                </a:solidFill>
                <a:latin typeface="Calibri" panose="020F0502020204030204" pitchFamily="34" charset="0"/>
              </a:rPr>
              <a:t>• Exclusive assistance during all flight and security transactions,</a:t>
            </a:r>
          </a:p>
          <a:p>
            <a:r>
              <a:rPr lang="en-US" spc="100" dirty="0">
                <a:solidFill>
                  <a:schemeClr val="bg1">
                    <a:lumMod val="50000"/>
                  </a:schemeClr>
                </a:solidFill>
                <a:latin typeface="Calibri" panose="020F0502020204030204" pitchFamily="34" charset="0"/>
              </a:rPr>
              <a:t>• Fast tracks,</a:t>
            </a:r>
          </a:p>
          <a:p>
            <a:r>
              <a:rPr lang="en-US" spc="100" dirty="0">
                <a:solidFill>
                  <a:schemeClr val="bg1">
                    <a:lumMod val="50000"/>
                  </a:schemeClr>
                </a:solidFill>
                <a:latin typeface="Calibri" panose="020F0502020204030204" pitchFamily="34" charset="0"/>
              </a:rPr>
              <a:t>• Enjoying the time prior to your flight at the lounges.</a:t>
            </a:r>
          </a:p>
          <a:p>
            <a:endParaRPr lang="tr-TR" spc="100" dirty="0" smtClean="0">
              <a:solidFill>
                <a:schemeClr val="bg1">
                  <a:lumMod val="50000"/>
                </a:schemeClr>
              </a:solidFill>
              <a:latin typeface="Calibri" panose="020F0502020204030204" pitchFamily="34" charset="0"/>
            </a:endParaRPr>
          </a:p>
          <a:p>
            <a:r>
              <a:rPr lang="en-US" spc="100" dirty="0" smtClean="0">
                <a:solidFill>
                  <a:schemeClr val="bg1">
                    <a:lumMod val="50000"/>
                  </a:schemeClr>
                </a:solidFill>
                <a:latin typeface="Calibri" panose="020F0502020204030204" pitchFamily="34" charset="0"/>
              </a:rPr>
              <a:t>The </a:t>
            </a:r>
            <a:r>
              <a:rPr lang="en-US" spc="100" dirty="0">
                <a:solidFill>
                  <a:schemeClr val="bg1">
                    <a:lumMod val="50000"/>
                  </a:schemeClr>
                </a:solidFill>
                <a:latin typeface="Calibri" panose="020F0502020204030204" pitchFamily="34" charset="0"/>
              </a:rPr>
              <a:t>service is completed once you are accompanied by your exclusive assistant to the flight </a:t>
            </a:r>
            <a:r>
              <a:rPr lang="en-US" spc="100" dirty="0" smtClean="0">
                <a:solidFill>
                  <a:schemeClr val="bg1">
                    <a:lumMod val="50000"/>
                  </a:schemeClr>
                </a:solidFill>
                <a:latin typeface="Calibri" panose="020F0502020204030204" pitchFamily="34" charset="0"/>
              </a:rPr>
              <a:t>gate/terminal </a:t>
            </a:r>
            <a:r>
              <a:rPr lang="en-US" spc="100" dirty="0">
                <a:solidFill>
                  <a:schemeClr val="bg1">
                    <a:lumMod val="50000"/>
                  </a:schemeClr>
                </a:solidFill>
                <a:latin typeface="Calibri" panose="020F0502020204030204" pitchFamily="34" charset="0"/>
              </a:rPr>
              <a:t>exit.</a:t>
            </a:r>
          </a:p>
          <a:p>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3367" t="1755" r="21506" b="-1755"/>
          <a:stretch/>
        </p:blipFill>
        <p:spPr>
          <a:xfrm>
            <a:off x="6490391" y="0"/>
            <a:ext cx="2816059" cy="6858000"/>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3150" t="775" r="26624" b="-775"/>
          <a:stretch/>
        </p:blipFill>
        <p:spPr>
          <a:xfrm>
            <a:off x="8966790" y="38013"/>
            <a:ext cx="2964372" cy="6696895"/>
          </a:xfrm>
          <a:prstGeom prst="rect">
            <a:avLst/>
          </a:prstGeom>
        </p:spPr>
      </p:pic>
    </p:spTree>
    <p:extLst>
      <p:ext uri="{BB962C8B-B14F-4D97-AF65-F5344CB8AC3E}">
        <p14:creationId xmlns:p14="http://schemas.microsoft.com/office/powerpoint/2010/main" val="42423019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cxnSp>
        <p:nvCxnSpPr>
          <p:cNvPr id="93" name="Shape 93"/>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5" name="Shape 95"/>
          <p:cNvSpPr txBox="1"/>
          <p:nvPr/>
        </p:nvSpPr>
        <p:spPr>
          <a:xfrm>
            <a:off x="44821" y="2549769"/>
            <a:ext cx="6042655" cy="2035213"/>
          </a:xfrm>
          <a:prstGeom prst="rect">
            <a:avLst/>
          </a:prstGeom>
          <a:noFill/>
          <a:ln>
            <a:noFill/>
          </a:ln>
        </p:spPr>
        <p:txBody>
          <a:bodyPr lIns="91425" tIns="45700" rIns="91425" bIns="45700" anchor="t" anchorCtr="0">
            <a:noAutofit/>
          </a:bodyPr>
          <a:lstStyle/>
          <a:p>
            <a:r>
              <a:rPr lang="tr-TR" dirty="0" smtClean="0">
                <a:solidFill>
                  <a:schemeClr val="bg1">
                    <a:lumMod val="50000"/>
                  </a:schemeClr>
                </a:solidFill>
                <a:latin typeface="Calibri" panose="020F0502020204030204" pitchFamily="34" charset="0"/>
              </a:rPr>
              <a:t>G</a:t>
            </a:r>
            <a:r>
              <a:rPr lang="en-US" dirty="0" err="1" smtClean="0">
                <a:solidFill>
                  <a:schemeClr val="bg1">
                    <a:lumMod val="50000"/>
                  </a:schemeClr>
                </a:solidFill>
                <a:latin typeface="Calibri" panose="020F0502020204030204" pitchFamily="34" charset="0"/>
              </a:rPr>
              <a:t>uests</a:t>
            </a:r>
            <a:r>
              <a:rPr lang="tr-TR" dirty="0" smtClean="0">
                <a:solidFill>
                  <a:schemeClr val="bg1">
                    <a:lumMod val="50000"/>
                  </a:schemeClr>
                </a:solidFill>
                <a:latin typeface="Calibri" panose="020F0502020204030204" pitchFamily="34" charset="0"/>
              </a:rPr>
              <a:t> are greeted at airport by Primeclass Pacifico personnel.</a:t>
            </a:r>
          </a:p>
          <a:p>
            <a:r>
              <a:rPr lang="tr-TR" dirty="0" smtClean="0">
                <a:solidFill>
                  <a:schemeClr val="bg1">
                    <a:lumMod val="50000"/>
                  </a:schemeClr>
                </a:solidFill>
                <a:latin typeface="Calibri" panose="020F0502020204030204" pitchFamily="34" charset="0"/>
              </a:rPr>
              <a:t>Luggage is  carried by porter during the outbond journey.</a:t>
            </a:r>
            <a:r>
              <a:rPr lang="tr-TR" dirty="0">
                <a:solidFill>
                  <a:schemeClr val="bg1">
                    <a:lumMod val="50000"/>
                  </a:schemeClr>
                </a:solidFill>
                <a:latin typeface="Calibri" panose="020F0502020204030204" pitchFamily="34" charset="0"/>
              </a:rPr>
              <a:t> </a:t>
            </a:r>
            <a:r>
              <a:rPr lang="tr-TR" dirty="0" smtClean="0">
                <a:solidFill>
                  <a:schemeClr val="bg1">
                    <a:lumMod val="50000"/>
                  </a:schemeClr>
                </a:solidFill>
                <a:latin typeface="Calibri" panose="020F0502020204030204" pitchFamily="34" charset="0"/>
              </a:rPr>
              <a:t>After going through to terminal, all check-in are completed at contracted airlines businessclass counters in the company of Primeclass pacifico personnel.</a:t>
            </a:r>
            <a:endParaRPr lang="tr-TR" dirty="0">
              <a:solidFill>
                <a:schemeClr val="bg1">
                  <a:lumMod val="50000"/>
                </a:schemeClr>
              </a:solidFill>
              <a:latin typeface="Calibri" panose="020F0502020204030204" pitchFamily="34" charset="0"/>
            </a:endParaRPr>
          </a:p>
          <a:p>
            <a:endParaRPr lang="tr-TR" dirty="0" smtClean="0">
              <a:latin typeface="Calibri" panose="020F0502020204030204" pitchFamily="34" charset="0"/>
            </a:endParaRPr>
          </a:p>
          <a:p>
            <a:endParaRPr lang="en-US" dirty="0" smtClean="0"/>
          </a:p>
        </p:txBody>
      </p:sp>
      <p:sp>
        <p:nvSpPr>
          <p:cNvPr id="8" name="Shape 111"/>
          <p:cNvSpPr/>
          <p:nvPr/>
        </p:nvSpPr>
        <p:spPr>
          <a:xfrm>
            <a:off x="6814038" y="0"/>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3088" y="219550"/>
            <a:ext cx="4680000" cy="3128275"/>
          </a:xfrm>
          <a:prstGeom prst="rect">
            <a:avLst/>
          </a:prstGeom>
        </p:spPr>
      </p:pic>
      <p:sp>
        <p:nvSpPr>
          <p:cNvPr id="9"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1"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Departure Service</a:t>
            </a:r>
            <a:endParaRPr lang="tr-TR" i="0" u="none" strike="noStrike" cap="none" dirty="0">
              <a:solidFill>
                <a:srgbClr val="548135"/>
              </a:solidFill>
              <a:latin typeface="Verdana"/>
              <a:ea typeface="Verdana"/>
              <a:cs typeface="Verdana"/>
              <a:sym typeface="Verdana"/>
            </a:endParaRPr>
          </a:p>
        </p:txBody>
      </p:sp>
      <p:pic>
        <p:nvPicPr>
          <p:cNvPr id="12" name="Picture 11"/>
          <p:cNvPicPr>
            <a:picLocks noChangeAspect="1"/>
          </p:cNvPicPr>
          <p:nvPr/>
        </p:nvPicPr>
        <p:blipFill rotWithShape="1">
          <a:blip r:embed="rId4"/>
          <a:srcRect l="24032" t="29986" r="42688" b="9908"/>
          <a:stretch/>
        </p:blipFill>
        <p:spPr>
          <a:xfrm>
            <a:off x="7163088" y="3567375"/>
            <a:ext cx="4680000" cy="3108859"/>
          </a:xfrm>
          <a:prstGeom prst="rect">
            <a:avLst/>
          </a:prstGeom>
        </p:spPr>
      </p:pic>
      <p:sp>
        <p:nvSpPr>
          <p:cNvPr id="13"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8256840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p:nvPr/>
        </p:nvSpPr>
        <p:spPr>
          <a:xfrm>
            <a:off x="6813900" y="24741"/>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cxnSp>
        <p:nvCxnSpPr>
          <p:cNvPr id="93" name="Shape 93"/>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6" name="Shape 96"/>
          <p:cNvSpPr txBox="1"/>
          <p:nvPr/>
        </p:nvSpPr>
        <p:spPr>
          <a:xfrm>
            <a:off x="0" y="2734407"/>
            <a:ext cx="5850123" cy="2539341"/>
          </a:xfrm>
          <a:prstGeom prst="rect">
            <a:avLst/>
          </a:prstGeom>
          <a:noFill/>
          <a:ln>
            <a:noFill/>
          </a:ln>
        </p:spPr>
        <p:txBody>
          <a:bodyPr lIns="91425" tIns="45700" rIns="91425" bIns="45700" anchor="t" anchorCtr="0">
            <a:noAutofit/>
          </a:bodyPr>
          <a:lstStyle/>
          <a:p>
            <a:r>
              <a:rPr lang="en-US" dirty="0" smtClean="0">
                <a:solidFill>
                  <a:srgbClr val="757070"/>
                </a:solidFill>
                <a:latin typeface="Calibri"/>
                <a:ea typeface="Calibri"/>
                <a:cs typeface="Calibri"/>
              </a:rPr>
              <a:t>Passport </a:t>
            </a:r>
            <a:r>
              <a:rPr lang="en-US" dirty="0">
                <a:solidFill>
                  <a:srgbClr val="757070"/>
                </a:solidFill>
                <a:latin typeface="Calibri"/>
                <a:ea typeface="Calibri"/>
                <a:cs typeface="Calibri"/>
              </a:rPr>
              <a:t>/ security</a:t>
            </a:r>
            <a:r>
              <a:rPr lang="tr-TR" dirty="0">
                <a:solidFill>
                  <a:srgbClr val="757070"/>
                </a:solidFill>
                <a:latin typeface="Calibri"/>
                <a:ea typeface="Calibri"/>
                <a:cs typeface="Calibri"/>
              </a:rPr>
              <a:t> </a:t>
            </a:r>
            <a:r>
              <a:rPr lang="en-US" dirty="0">
                <a:solidFill>
                  <a:srgbClr val="757070"/>
                </a:solidFill>
                <a:latin typeface="Calibri"/>
                <a:ea typeface="Calibri"/>
                <a:cs typeface="Calibri"/>
              </a:rPr>
              <a:t>transactions</a:t>
            </a:r>
            <a:r>
              <a:rPr lang="tr-TR" dirty="0">
                <a:solidFill>
                  <a:srgbClr val="757070"/>
                </a:solidFill>
                <a:latin typeface="Calibri"/>
                <a:ea typeface="Calibri"/>
                <a:cs typeface="Calibri"/>
              </a:rPr>
              <a:t> </a:t>
            </a:r>
            <a:r>
              <a:rPr lang="en-US" dirty="0">
                <a:solidFill>
                  <a:srgbClr val="757070"/>
                </a:solidFill>
                <a:latin typeface="Calibri"/>
                <a:ea typeface="Calibri"/>
                <a:cs typeface="Calibri"/>
              </a:rPr>
              <a:t>are</a:t>
            </a:r>
            <a:r>
              <a:rPr lang="tr-TR" dirty="0">
                <a:solidFill>
                  <a:srgbClr val="757070"/>
                </a:solidFill>
                <a:latin typeface="Calibri"/>
                <a:ea typeface="Calibri"/>
                <a:cs typeface="Calibri"/>
              </a:rPr>
              <a:t> </a:t>
            </a:r>
            <a:r>
              <a:rPr lang="en-US" dirty="0">
                <a:solidFill>
                  <a:srgbClr val="757070"/>
                </a:solidFill>
                <a:latin typeface="Calibri"/>
                <a:ea typeface="Calibri"/>
                <a:cs typeface="Calibri"/>
              </a:rPr>
              <a:t>also</a:t>
            </a:r>
            <a:r>
              <a:rPr lang="tr-TR" dirty="0">
                <a:solidFill>
                  <a:srgbClr val="757070"/>
                </a:solidFill>
                <a:latin typeface="Calibri"/>
                <a:ea typeface="Calibri"/>
                <a:cs typeface="Calibri"/>
              </a:rPr>
              <a:t> </a:t>
            </a:r>
            <a:r>
              <a:rPr lang="en-US" dirty="0">
                <a:solidFill>
                  <a:srgbClr val="757070"/>
                </a:solidFill>
                <a:latin typeface="Calibri"/>
                <a:ea typeface="Calibri"/>
                <a:cs typeface="Calibri"/>
              </a:rPr>
              <a:t>handled</a:t>
            </a:r>
            <a:r>
              <a:rPr lang="tr-TR" dirty="0">
                <a:solidFill>
                  <a:srgbClr val="757070"/>
                </a:solidFill>
                <a:latin typeface="Calibri"/>
                <a:ea typeface="Calibri"/>
                <a:cs typeface="Calibri"/>
              </a:rPr>
              <a:t> </a:t>
            </a:r>
            <a:r>
              <a:rPr lang="en-US" dirty="0">
                <a:solidFill>
                  <a:srgbClr val="757070"/>
                </a:solidFill>
                <a:latin typeface="Calibri"/>
                <a:ea typeface="Calibri"/>
                <a:cs typeface="Calibri"/>
              </a:rPr>
              <a:t>quickly</a:t>
            </a:r>
            <a:r>
              <a:rPr lang="tr-TR" dirty="0">
                <a:solidFill>
                  <a:srgbClr val="757070"/>
                </a:solidFill>
                <a:latin typeface="Calibri"/>
                <a:ea typeface="Calibri"/>
                <a:cs typeface="Calibri"/>
              </a:rPr>
              <a:t> </a:t>
            </a:r>
            <a:r>
              <a:rPr lang="en-US" dirty="0">
                <a:solidFill>
                  <a:srgbClr val="757070"/>
                </a:solidFill>
                <a:latin typeface="Calibri"/>
                <a:ea typeface="Calibri"/>
                <a:cs typeface="Calibri"/>
              </a:rPr>
              <a:t>at </a:t>
            </a:r>
            <a:r>
              <a:rPr lang="en-US" dirty="0" smtClean="0">
                <a:solidFill>
                  <a:srgbClr val="757070"/>
                </a:solidFill>
                <a:latin typeface="Calibri"/>
                <a:ea typeface="Calibri"/>
                <a:cs typeface="Calibri"/>
              </a:rPr>
              <a:t>the</a:t>
            </a:r>
            <a:r>
              <a:rPr lang="tr-TR" dirty="0" smtClean="0">
                <a:solidFill>
                  <a:srgbClr val="757070"/>
                </a:solidFill>
                <a:latin typeface="Calibri"/>
                <a:ea typeface="Calibri"/>
                <a:cs typeface="Calibri"/>
              </a:rPr>
              <a:t> e</a:t>
            </a:r>
            <a:r>
              <a:rPr lang="en-US" dirty="0" err="1">
                <a:solidFill>
                  <a:srgbClr val="757070"/>
                </a:solidFill>
                <a:latin typeface="Calibri"/>
                <a:ea typeface="Calibri"/>
                <a:cs typeface="Calibri"/>
              </a:rPr>
              <a:t>xclusive</a:t>
            </a:r>
            <a:r>
              <a:rPr lang="tr-TR" dirty="0">
                <a:solidFill>
                  <a:srgbClr val="757070"/>
                </a:solidFill>
                <a:latin typeface="Calibri"/>
                <a:ea typeface="Calibri"/>
                <a:cs typeface="Calibri"/>
              </a:rPr>
              <a:t> </a:t>
            </a:r>
            <a:r>
              <a:rPr lang="en-US" dirty="0" smtClean="0">
                <a:solidFill>
                  <a:srgbClr val="757070"/>
                </a:solidFill>
                <a:latin typeface="Calibri"/>
                <a:ea typeface="Calibri"/>
                <a:cs typeface="Calibri"/>
              </a:rPr>
              <a:t>point</a:t>
            </a:r>
            <a:r>
              <a:rPr lang="tr-TR" dirty="0" smtClean="0">
                <a:solidFill>
                  <a:srgbClr val="757070"/>
                </a:solidFill>
                <a:latin typeface="Calibri"/>
                <a:ea typeface="Calibri"/>
                <a:cs typeface="Calibri"/>
              </a:rPr>
              <a:t>s.</a:t>
            </a:r>
            <a:endParaRPr lang="tr-TR" dirty="0">
              <a:solidFill>
                <a:srgbClr val="757070"/>
              </a:solidFill>
              <a:latin typeface="Calibri"/>
              <a:ea typeface="Calibri"/>
              <a:cs typeface="Calibri"/>
            </a:endParaRPr>
          </a:p>
          <a:p>
            <a:endParaRPr lang="tr-TR" dirty="0">
              <a:solidFill>
                <a:srgbClr val="757070"/>
              </a:solidFill>
              <a:latin typeface="Calibri"/>
              <a:ea typeface="Calibri"/>
              <a:cs typeface="Calibri"/>
            </a:endParaRPr>
          </a:p>
          <a:p>
            <a:r>
              <a:rPr lang="en-US" dirty="0">
                <a:solidFill>
                  <a:srgbClr val="757070"/>
                </a:solidFill>
                <a:latin typeface="Calibri"/>
                <a:ea typeface="Calibri"/>
                <a:cs typeface="Calibri"/>
              </a:rPr>
              <a:t>Guests enjoy a stress-free shopping through the personnel assistance service, using the private  “primeclass” privileged payment points allocated for </a:t>
            </a:r>
            <a:r>
              <a:rPr lang="tr-TR" dirty="0">
                <a:solidFill>
                  <a:srgbClr val="757070"/>
                </a:solidFill>
                <a:latin typeface="Calibri"/>
                <a:ea typeface="Calibri"/>
                <a:cs typeface="Calibri"/>
              </a:rPr>
              <a:t>them</a:t>
            </a:r>
            <a:r>
              <a:rPr lang="tr-TR" dirty="0" smtClean="0">
                <a:solidFill>
                  <a:srgbClr val="757070"/>
                </a:solidFill>
                <a:latin typeface="Calibri"/>
                <a:ea typeface="Calibri"/>
                <a:cs typeface="Calibri"/>
              </a:rPr>
              <a:t>.</a:t>
            </a:r>
            <a:endParaRPr lang="en-US" dirty="0">
              <a:solidFill>
                <a:srgbClr val="757070"/>
              </a:solidFill>
              <a:latin typeface="Calibri"/>
              <a:ea typeface="Calibri"/>
              <a:cs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0704" y="265814"/>
            <a:ext cx="4680000" cy="3053294"/>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7500" r="9791"/>
          <a:stretch/>
        </p:blipFill>
        <p:spPr>
          <a:xfrm>
            <a:off x="7170704" y="3565267"/>
            <a:ext cx="4680000" cy="3088981"/>
          </a:xfrm>
          <a:prstGeom prst="rect">
            <a:avLst/>
          </a:prstGeom>
        </p:spPr>
      </p:pic>
      <p:sp>
        <p:nvSpPr>
          <p:cNvPr id="10"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11"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Departure Service</a:t>
            </a:r>
            <a:endParaRPr lang="tr-TR" i="0" u="none" strike="noStrike" cap="none" dirty="0">
              <a:solidFill>
                <a:srgbClr val="548135"/>
              </a:solidFill>
              <a:latin typeface="Verdana"/>
              <a:ea typeface="Verdana"/>
              <a:cs typeface="Verdana"/>
              <a:sym typeface="Verdan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5" name="Shape 90"/>
          <p:cNvSpPr/>
          <p:nvPr/>
        </p:nvSpPr>
        <p:spPr>
          <a:xfrm>
            <a:off x="6813900" y="24741"/>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cxnSp>
        <p:nvCxnSpPr>
          <p:cNvPr id="102" name="Shape 10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 name="Shape 96"/>
          <p:cNvSpPr txBox="1"/>
          <p:nvPr/>
        </p:nvSpPr>
        <p:spPr>
          <a:xfrm>
            <a:off x="19050" y="2514600"/>
            <a:ext cx="6126569" cy="2652822"/>
          </a:xfrm>
          <a:prstGeom prst="rect">
            <a:avLst/>
          </a:prstGeom>
          <a:noFill/>
          <a:ln>
            <a:noFill/>
          </a:ln>
        </p:spPr>
        <p:txBody>
          <a:bodyPr lIns="91425" tIns="45700" rIns="91425" bIns="45700" anchor="t" anchorCtr="0">
            <a:noAutofit/>
          </a:bodyPr>
          <a:lstStyle/>
          <a:p>
            <a:r>
              <a:rPr lang="en-US" dirty="0" smtClean="0">
                <a:solidFill>
                  <a:schemeClr val="bg1">
                    <a:lumMod val="50000"/>
                  </a:schemeClr>
                </a:solidFill>
                <a:latin typeface="Calibri" panose="020F0502020204030204" pitchFamily="34" charset="0"/>
              </a:rPr>
              <a:t>Guests</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can use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lounge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to</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relax</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and</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rest </a:t>
            </a:r>
            <a:r>
              <a:rPr lang="en-US" dirty="0">
                <a:solidFill>
                  <a:schemeClr val="bg1">
                    <a:lumMod val="50000"/>
                  </a:schemeClr>
                </a:solidFill>
                <a:latin typeface="Calibri" panose="020F0502020204030204" pitchFamily="34" charset="0"/>
              </a:rPr>
              <a:t>in a </a:t>
            </a:r>
            <a:r>
              <a:rPr lang="en-US" dirty="0" smtClean="0">
                <a:solidFill>
                  <a:schemeClr val="bg1">
                    <a:lumMod val="50000"/>
                  </a:schemeClr>
                </a:solidFill>
                <a:latin typeface="Calibri" panose="020F0502020204030204" pitchFamily="34" charset="0"/>
              </a:rPr>
              <a:t>peaceful</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environment</a:t>
            </a:r>
            <a:endParaRPr lang="en-US" dirty="0">
              <a:solidFill>
                <a:schemeClr val="bg1">
                  <a:lumMod val="50000"/>
                </a:schemeClr>
              </a:solidFill>
              <a:latin typeface="Calibri" panose="020F0502020204030204" pitchFamily="34" charset="0"/>
            </a:endParaRPr>
          </a:p>
          <a:p>
            <a:r>
              <a:rPr lang="en-US" dirty="0" smtClean="0">
                <a:solidFill>
                  <a:schemeClr val="bg1">
                    <a:lumMod val="50000"/>
                  </a:schemeClr>
                </a:solidFill>
                <a:latin typeface="Calibri" panose="020F0502020204030204" pitchFamily="34" charset="0"/>
              </a:rPr>
              <a:t>They</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can continue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working</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in </a:t>
            </a:r>
            <a:r>
              <a:rPr lang="en-US" dirty="0">
                <a:solidFill>
                  <a:schemeClr val="bg1">
                    <a:lumMod val="50000"/>
                  </a:schemeClr>
                </a:solidFill>
                <a:latin typeface="Calibri" panose="020F0502020204030204" pitchFamily="34" charset="0"/>
              </a:rPr>
              <a:t>an </a:t>
            </a:r>
            <a:r>
              <a:rPr lang="en-US" dirty="0" smtClean="0">
                <a:solidFill>
                  <a:schemeClr val="bg1">
                    <a:lumMod val="50000"/>
                  </a:schemeClr>
                </a:solidFill>
                <a:latin typeface="Calibri" panose="020F0502020204030204" pitchFamily="34" charset="0"/>
              </a:rPr>
              <a:t>office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environment, use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internet and</a:t>
            </a:r>
            <a:endParaRPr lang="en-US" dirty="0">
              <a:solidFill>
                <a:schemeClr val="bg1">
                  <a:lumMod val="50000"/>
                </a:schemeClr>
              </a:solidFill>
              <a:latin typeface="Calibri" panose="020F0502020204030204" pitchFamily="34" charset="0"/>
            </a:endParaRPr>
          </a:p>
          <a:p>
            <a:r>
              <a:rPr lang="en-US" dirty="0" smtClean="0">
                <a:solidFill>
                  <a:schemeClr val="bg1">
                    <a:lumMod val="50000"/>
                  </a:schemeClr>
                </a:solidFill>
                <a:latin typeface="Calibri" panose="020F0502020204030204" pitchFamily="34" charset="0"/>
              </a:rPr>
              <a:t>Enjoy</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unlimited</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and</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delicious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complimentary</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snacks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while</a:t>
            </a:r>
            <a:r>
              <a:rPr lang="tr-TR" dirty="0">
                <a:solidFill>
                  <a:schemeClr val="bg1">
                    <a:lumMod val="50000"/>
                  </a:schemeClr>
                </a:solidFill>
                <a:latin typeface="Calibri" panose="020F0502020204030204" pitchFamily="34" charset="0"/>
              </a:rPr>
              <a:t> </a:t>
            </a:r>
            <a:r>
              <a:rPr lang="en-US" dirty="0" err="1" smtClean="0">
                <a:solidFill>
                  <a:schemeClr val="bg1">
                    <a:lumMod val="50000"/>
                  </a:schemeClr>
                </a:solidFill>
                <a:latin typeface="Calibri" panose="020F0502020204030204" pitchFamily="34" charset="0"/>
              </a:rPr>
              <a:t>readin</a:t>
            </a:r>
            <a:r>
              <a:rPr lang="tr-TR" dirty="0" smtClean="0">
                <a:solidFill>
                  <a:schemeClr val="bg1">
                    <a:lumMod val="50000"/>
                  </a:schemeClr>
                </a:solidFill>
                <a:latin typeface="Calibri" panose="020F0502020204030204" pitchFamily="34" charset="0"/>
              </a:rPr>
              <a:t>g </a:t>
            </a:r>
            <a:r>
              <a:rPr lang="tr-TR" dirty="0">
                <a:solidFill>
                  <a:schemeClr val="bg1">
                    <a:lumMod val="50000"/>
                  </a:schemeClr>
                </a:solidFill>
                <a:latin typeface="Calibri" panose="020F0502020204030204" pitchFamily="34" charset="0"/>
              </a:rPr>
              <a:t>or</a:t>
            </a:r>
          </a:p>
          <a:p>
            <a:r>
              <a:rPr lang="tr-TR" dirty="0" smtClean="0">
                <a:solidFill>
                  <a:schemeClr val="bg1">
                    <a:lumMod val="50000"/>
                  </a:schemeClr>
                </a:solidFill>
                <a:latin typeface="Calibri" panose="020F0502020204030204" pitchFamily="34" charset="0"/>
              </a:rPr>
              <a:t>Watching TV.</a:t>
            </a:r>
          </a:p>
          <a:p>
            <a:endParaRPr lang="tr-TR" dirty="0">
              <a:solidFill>
                <a:schemeClr val="bg1">
                  <a:lumMod val="50000"/>
                </a:schemeClr>
              </a:solidFill>
              <a:latin typeface="Calibri" panose="020F0502020204030204" pitchFamily="34" charset="0"/>
            </a:endParaRPr>
          </a:p>
          <a:p>
            <a:r>
              <a:rPr lang="tr-TR" dirty="0" smtClean="0">
                <a:solidFill>
                  <a:schemeClr val="bg1">
                    <a:lumMod val="50000"/>
                  </a:schemeClr>
                </a:solidFill>
                <a:latin typeface="Calibri" panose="020F0502020204030204" pitchFamily="34" charset="0"/>
              </a:rPr>
              <a:t>Primeclass Cıp personnel will monitor guest fligth,on baording time will be companied to the gate by buggy car.</a:t>
            </a:r>
          </a:p>
          <a:p>
            <a:endParaRPr lang="tr-TR" dirty="0" smtClean="0">
              <a:solidFill>
                <a:schemeClr val="bg1">
                  <a:lumMod val="50000"/>
                </a:schemeClr>
              </a:solidFill>
              <a:latin typeface="Calibri" panose="020F0502020204030204" pitchFamily="34" charset="0"/>
            </a:endParaRPr>
          </a:p>
          <a:p>
            <a:r>
              <a:rPr lang="tr-TR" dirty="0" smtClean="0">
                <a:solidFill>
                  <a:schemeClr val="bg1">
                    <a:lumMod val="50000"/>
                  </a:schemeClr>
                </a:solidFill>
                <a:latin typeface="Calibri" panose="020F0502020204030204" pitchFamily="34" charset="0"/>
              </a:rPr>
              <a:t>Upon demand, Embarked </a:t>
            </a:r>
            <a:r>
              <a:rPr lang="en-US" dirty="0">
                <a:solidFill>
                  <a:schemeClr val="bg1">
                    <a:lumMod val="50000"/>
                  </a:schemeClr>
                </a:solidFill>
                <a:latin typeface="Calibri" panose="020F0502020204030204" pitchFamily="34" charset="0"/>
              </a:rPr>
              <a:t>at the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gate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of the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aircraft</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by</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special</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apron</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vehicles</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“primeclass” </a:t>
            </a:r>
            <a:r>
              <a:rPr lang="tr-TR" dirty="0" smtClean="0">
                <a:solidFill>
                  <a:schemeClr val="bg1">
                    <a:lumMod val="50000"/>
                  </a:schemeClr>
                </a:solidFill>
                <a:latin typeface="Calibri" panose="020F0502020204030204" pitchFamily="34" charset="0"/>
              </a:rPr>
              <a:t>p</a:t>
            </a:r>
            <a:r>
              <a:rPr lang="en-US" dirty="0" err="1">
                <a:solidFill>
                  <a:schemeClr val="bg1">
                    <a:lumMod val="50000"/>
                  </a:schemeClr>
                </a:solidFill>
                <a:latin typeface="Calibri" panose="020F0502020204030204" pitchFamily="34" charset="0"/>
              </a:rPr>
              <a:t>assengers</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continue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enjoying</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comfort</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as they</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are</a:t>
            </a:r>
            <a:r>
              <a:rPr lang="tr-TR" dirty="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transferred</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from</a:t>
            </a:r>
            <a:r>
              <a:rPr lang="tr-TR" dirty="0" smtClean="0">
                <a:solidFill>
                  <a:schemeClr val="bg1">
                    <a:lumMod val="50000"/>
                  </a:schemeClr>
                </a:solidFill>
                <a:latin typeface="Calibri" panose="020F0502020204030204" pitchFamily="34" charset="0"/>
              </a:rPr>
              <a:t> terminal to the apron.</a:t>
            </a:r>
            <a:endParaRPr lang="tr-TR" dirty="0">
              <a:solidFill>
                <a:schemeClr val="bg1">
                  <a:lumMod val="50000"/>
                </a:schemeClr>
              </a:solidFill>
              <a:latin typeface="Calibri" panose="020F050202020403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0950" y="177860"/>
            <a:ext cx="4824000" cy="2880273"/>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9748" y="3523122"/>
            <a:ext cx="4606404" cy="3060000"/>
          </a:xfrm>
          <a:prstGeom prst="rect">
            <a:avLst/>
          </a:prstGeom>
        </p:spPr>
      </p:pic>
      <p:sp>
        <p:nvSpPr>
          <p:cNvPr id="12"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13"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Departure Service</a:t>
            </a:r>
            <a:endParaRPr lang="tr-TR" i="0" u="none" strike="noStrike" cap="none" dirty="0">
              <a:solidFill>
                <a:srgbClr val="548135"/>
              </a:solidFill>
              <a:latin typeface="Verdana"/>
              <a:ea typeface="Verdana"/>
              <a:cs typeface="Verdana"/>
              <a:sym typeface="Verdan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6" name="Shape 90"/>
          <p:cNvSpPr/>
          <p:nvPr/>
        </p:nvSpPr>
        <p:spPr>
          <a:xfrm>
            <a:off x="6813900" y="24741"/>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cxnSp>
        <p:nvCxnSpPr>
          <p:cNvPr id="102" name="Shape 102"/>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 name="Shape 96"/>
          <p:cNvSpPr txBox="1"/>
          <p:nvPr/>
        </p:nvSpPr>
        <p:spPr>
          <a:xfrm>
            <a:off x="19050" y="2461846"/>
            <a:ext cx="6126569" cy="3110023"/>
          </a:xfrm>
          <a:prstGeom prst="rect">
            <a:avLst/>
          </a:prstGeom>
          <a:noFill/>
          <a:ln>
            <a:noFill/>
          </a:ln>
        </p:spPr>
        <p:txBody>
          <a:bodyPr lIns="91425" tIns="45700" rIns="91425" bIns="45700" anchor="t" anchorCtr="0">
            <a:noAutofit/>
          </a:bodyPr>
          <a:lstStyle/>
          <a:p>
            <a:r>
              <a:rPr lang="en-US" dirty="0" smtClean="0">
                <a:solidFill>
                  <a:schemeClr val="bg1">
                    <a:lumMod val="50000"/>
                  </a:schemeClr>
                </a:solidFill>
                <a:latin typeface="Calibri" panose="020F0502020204030204" pitchFamily="34" charset="0"/>
              </a:rPr>
              <a:t>During</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arrival</a:t>
            </a:r>
            <a:r>
              <a:rPr lang="tr-TR" dirty="0" smtClean="0">
                <a:solidFill>
                  <a:schemeClr val="bg1">
                    <a:lumMod val="50000"/>
                  </a:schemeClr>
                </a:solidFill>
                <a:latin typeface="Calibri" panose="020F0502020204030204" pitchFamily="34" charset="0"/>
              </a:rPr>
              <a:t>, </a:t>
            </a:r>
            <a:r>
              <a:rPr lang="en-US" dirty="0" err="1" smtClean="0">
                <a:solidFill>
                  <a:schemeClr val="bg1">
                    <a:lumMod val="50000"/>
                  </a:schemeClr>
                </a:solidFill>
                <a:latin typeface="Calibri" panose="020F0502020204030204" pitchFamily="34" charset="0"/>
              </a:rPr>
              <a:t>primeclass</a:t>
            </a:r>
            <a:r>
              <a:rPr lang="en-US" dirty="0" smtClean="0">
                <a:solidFill>
                  <a:schemeClr val="bg1">
                    <a:lumMod val="50000"/>
                  </a:schemeClr>
                </a:solidFill>
                <a:latin typeface="Calibri" panose="020F0502020204030204" pitchFamily="34" charset="0"/>
              </a:rPr>
              <a:t> privilege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starts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with</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greeting</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of guests</a:t>
            </a:r>
            <a:endParaRPr lang="en-US" dirty="0">
              <a:solidFill>
                <a:schemeClr val="bg1">
                  <a:lumMod val="50000"/>
                </a:schemeClr>
              </a:solidFill>
              <a:latin typeface="Calibri" panose="020F0502020204030204" pitchFamily="34" charset="0"/>
            </a:endParaRPr>
          </a:p>
          <a:p>
            <a:r>
              <a:rPr lang="tr-TR" dirty="0">
                <a:solidFill>
                  <a:schemeClr val="bg1">
                    <a:lumMod val="50000"/>
                  </a:schemeClr>
                </a:solidFill>
                <a:latin typeface="Calibri" panose="020F0502020204030204" pitchFamily="34" charset="0"/>
              </a:rPr>
              <a:t>b</a:t>
            </a:r>
            <a:r>
              <a:rPr lang="en-US" dirty="0" smtClean="0">
                <a:solidFill>
                  <a:schemeClr val="bg1">
                    <a:lumMod val="50000"/>
                  </a:schemeClr>
                </a:solidFill>
                <a:latin typeface="Calibri" panose="020F0502020204030204" pitchFamily="34" charset="0"/>
              </a:rPr>
              <a:t>y</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an hostess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and</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 porter</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at </a:t>
            </a:r>
            <a:r>
              <a:rPr lang="tr-TR" dirty="0" smtClean="0">
                <a:solidFill>
                  <a:schemeClr val="bg1">
                    <a:lumMod val="50000"/>
                  </a:schemeClr>
                </a:solidFill>
                <a:latin typeface="Calibri" panose="020F0502020204030204" pitchFamily="34" charset="0"/>
              </a:rPr>
              <a:t>t</a:t>
            </a:r>
            <a:r>
              <a:rPr lang="en-US" dirty="0" smtClean="0">
                <a:solidFill>
                  <a:schemeClr val="bg1">
                    <a:lumMod val="50000"/>
                  </a:schemeClr>
                </a:solidFill>
                <a:latin typeface="Calibri" panose="020F0502020204030204" pitchFamily="34" charset="0"/>
              </a:rPr>
              <a:t>he</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flight</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gate</a:t>
            </a:r>
            <a:r>
              <a:rPr lang="tr-TR" dirty="0" smtClean="0">
                <a:solidFill>
                  <a:schemeClr val="bg1">
                    <a:lumMod val="50000"/>
                  </a:schemeClr>
                </a:solidFill>
                <a:latin typeface="Calibri" panose="020F0502020204030204" pitchFamily="34" charset="0"/>
              </a:rPr>
              <a:t>.</a:t>
            </a:r>
          </a:p>
          <a:p>
            <a:r>
              <a:rPr lang="en-US" dirty="0" err="1" smtClean="0">
                <a:solidFill>
                  <a:schemeClr val="bg1">
                    <a:lumMod val="50000"/>
                  </a:schemeClr>
                </a:solidFill>
                <a:latin typeface="Calibri" panose="020F0502020204030204" pitchFamily="34" charset="0"/>
              </a:rPr>
              <a:t>Gues</a:t>
            </a:r>
            <a:r>
              <a:rPr lang="tr-TR" dirty="0" smtClean="0">
                <a:solidFill>
                  <a:schemeClr val="bg1">
                    <a:lumMod val="50000"/>
                  </a:schemeClr>
                </a:solidFill>
                <a:latin typeface="Calibri" panose="020F0502020204030204" pitchFamily="34" charset="0"/>
              </a:rPr>
              <a:t>ts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are </a:t>
            </a:r>
            <a:r>
              <a:rPr lang="en-US" dirty="0">
                <a:solidFill>
                  <a:schemeClr val="bg1">
                    <a:lumMod val="50000"/>
                  </a:schemeClr>
                </a:solidFill>
                <a:latin typeface="Calibri" panose="020F0502020204030204" pitchFamily="34" charset="0"/>
              </a:rPr>
              <a:t>picked up from </a:t>
            </a:r>
            <a:r>
              <a:rPr lang="tr-TR" dirty="0" smtClean="0">
                <a:solidFill>
                  <a:schemeClr val="bg1">
                    <a:lumMod val="50000"/>
                  </a:schemeClr>
                </a:solidFill>
                <a:latin typeface="Calibri" panose="020F0502020204030204" pitchFamily="34" charset="0"/>
              </a:rPr>
              <a:t>t</a:t>
            </a:r>
            <a:r>
              <a:rPr lang="en-US" dirty="0" smtClean="0">
                <a:solidFill>
                  <a:schemeClr val="bg1">
                    <a:lumMod val="50000"/>
                  </a:schemeClr>
                </a:solidFill>
                <a:latin typeface="Calibri" panose="020F0502020204030204" pitchFamily="34" charset="0"/>
              </a:rPr>
              <a:t>he</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flight</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gate</a:t>
            </a:r>
            <a:r>
              <a:rPr lang="tr-TR" dirty="0">
                <a:solidFill>
                  <a:schemeClr val="bg1">
                    <a:lumMod val="50000"/>
                  </a:schemeClr>
                </a:solidFill>
                <a:latin typeface="Calibri" panose="020F0502020204030204" pitchFamily="34" charset="0"/>
              </a:rPr>
              <a:t> </a:t>
            </a:r>
            <a:r>
              <a:rPr lang="tr-TR" dirty="0" smtClean="0">
                <a:solidFill>
                  <a:schemeClr val="bg1">
                    <a:lumMod val="50000"/>
                  </a:schemeClr>
                </a:solidFill>
                <a:latin typeface="Calibri" panose="020F0502020204030204" pitchFamily="34" charset="0"/>
              </a:rPr>
              <a:t>with the bugycar </a:t>
            </a:r>
            <a:r>
              <a:rPr lang="en-US" dirty="0">
                <a:solidFill>
                  <a:schemeClr val="bg1">
                    <a:lumMod val="50000"/>
                  </a:schemeClr>
                </a:solidFill>
                <a:latin typeface="Calibri" panose="020F0502020204030204" pitchFamily="34" charset="0"/>
              </a:rPr>
              <a:t>in </a:t>
            </a:r>
            <a:r>
              <a:rPr lang="en-US" dirty="0" smtClean="0">
                <a:solidFill>
                  <a:schemeClr val="bg1">
                    <a:lumMod val="50000"/>
                  </a:schemeClr>
                </a:solidFill>
                <a:latin typeface="Calibri" panose="020F0502020204030204" pitchFamily="34" charset="0"/>
              </a:rPr>
              <a:t>the </a:t>
            </a:r>
            <a:r>
              <a:rPr lang="tr-TR" dirty="0" smtClean="0">
                <a:solidFill>
                  <a:schemeClr val="bg1">
                    <a:lumMod val="50000"/>
                  </a:schemeClr>
                </a:solidFill>
                <a:latin typeface="Calibri" panose="020F0502020204030204" pitchFamily="34" charset="0"/>
              </a:rPr>
              <a:t>ac</a:t>
            </a:r>
            <a:r>
              <a:rPr lang="en-US" dirty="0" smtClean="0">
                <a:solidFill>
                  <a:schemeClr val="bg1">
                    <a:lumMod val="50000"/>
                  </a:schemeClr>
                </a:solidFill>
                <a:latin typeface="Calibri" panose="020F0502020204030204" pitchFamily="34" charset="0"/>
              </a:rPr>
              <a:t>company </a:t>
            </a:r>
            <a:r>
              <a:rPr lang="en-US" dirty="0">
                <a:solidFill>
                  <a:schemeClr val="bg1">
                    <a:lumMod val="50000"/>
                  </a:schemeClr>
                </a:solidFill>
                <a:latin typeface="Calibri" panose="020F0502020204030204" pitchFamily="34" charset="0"/>
              </a:rPr>
              <a:t>of the </a:t>
            </a:r>
            <a:r>
              <a:rPr lang="en-US" dirty="0" smtClean="0">
                <a:solidFill>
                  <a:schemeClr val="bg1">
                    <a:lumMod val="50000"/>
                  </a:schemeClr>
                </a:solidFill>
                <a:latin typeface="Calibri" panose="020F0502020204030204" pitchFamily="34" charset="0"/>
              </a:rPr>
              <a:t>private </a:t>
            </a:r>
            <a:r>
              <a:rPr lang="en-US" dirty="0">
                <a:solidFill>
                  <a:schemeClr val="bg1">
                    <a:lumMod val="50000"/>
                  </a:schemeClr>
                </a:solidFill>
                <a:latin typeface="Calibri" panose="020F0502020204030204" pitchFamily="34" charset="0"/>
              </a:rPr>
              <a:t>assistants</a:t>
            </a:r>
            <a:r>
              <a:rPr lang="en-US" dirty="0" smtClean="0">
                <a:solidFill>
                  <a:schemeClr val="bg1">
                    <a:lumMod val="50000"/>
                  </a:schemeClr>
                </a:solidFill>
                <a:latin typeface="Calibri" panose="020F0502020204030204" pitchFamily="34" charset="0"/>
              </a:rPr>
              <a:t>.</a:t>
            </a:r>
            <a:endParaRPr lang="tr-TR" dirty="0" smtClean="0">
              <a:solidFill>
                <a:schemeClr val="bg1">
                  <a:lumMod val="50000"/>
                </a:schemeClr>
              </a:solidFill>
              <a:latin typeface="Calibri" panose="020F0502020204030204" pitchFamily="34" charset="0"/>
            </a:endParaRPr>
          </a:p>
          <a:p>
            <a:endParaRPr lang="tr-TR" dirty="0">
              <a:solidFill>
                <a:schemeClr val="bg1">
                  <a:lumMod val="50000"/>
                </a:schemeClr>
              </a:solidFill>
              <a:latin typeface="Calibri" panose="020F0502020204030204" pitchFamily="34" charset="0"/>
            </a:endParaRPr>
          </a:p>
          <a:p>
            <a:endParaRPr lang="en-US" dirty="0">
              <a:solidFill>
                <a:schemeClr val="bg1">
                  <a:lumMod val="50000"/>
                </a:schemeClr>
              </a:solidFill>
              <a:latin typeface="Calibri" panose="020F0502020204030204" pitchFamily="34" charset="0"/>
            </a:endParaRPr>
          </a:p>
          <a:p>
            <a:r>
              <a:rPr lang="tr-TR" dirty="0" smtClean="0">
                <a:solidFill>
                  <a:schemeClr val="bg1">
                    <a:lumMod val="50000"/>
                  </a:schemeClr>
                </a:solidFill>
                <a:latin typeface="Calibri" panose="020F0502020204030204" pitchFamily="34" charset="0"/>
              </a:rPr>
              <a:t>Upon demand,</a:t>
            </a:r>
          </a:p>
          <a:p>
            <a:r>
              <a:rPr lang="en-US" dirty="0" smtClean="0">
                <a:solidFill>
                  <a:schemeClr val="bg1">
                    <a:lumMod val="50000"/>
                  </a:schemeClr>
                </a:solidFill>
                <a:latin typeface="Calibri" panose="020F0502020204030204" pitchFamily="34" charset="0"/>
              </a:rPr>
              <a:t>Greeted</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at 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gate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of 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aircraft</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by</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special</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apron</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vehicles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“primeclass</a:t>
            </a:r>
            <a:r>
              <a:rPr lang="en-US" dirty="0">
                <a:solidFill>
                  <a:schemeClr val="bg1">
                    <a:lumMod val="50000"/>
                  </a:schemeClr>
                </a:solidFill>
                <a:latin typeface="Calibri" panose="020F0502020204030204" pitchFamily="34" charset="0"/>
              </a:rPr>
              <a:t>” </a:t>
            </a:r>
          </a:p>
          <a:p>
            <a:r>
              <a:rPr lang="tr-TR" dirty="0">
                <a:solidFill>
                  <a:schemeClr val="bg1">
                    <a:lumMod val="50000"/>
                  </a:schemeClr>
                </a:solidFill>
                <a:latin typeface="Calibri" panose="020F0502020204030204" pitchFamily="34" charset="0"/>
              </a:rPr>
              <a:t>p</a:t>
            </a:r>
            <a:r>
              <a:rPr lang="en-US" dirty="0" err="1" smtClean="0">
                <a:solidFill>
                  <a:schemeClr val="bg1">
                    <a:lumMod val="50000"/>
                  </a:schemeClr>
                </a:solidFill>
                <a:latin typeface="Calibri" panose="020F0502020204030204" pitchFamily="34" charset="0"/>
              </a:rPr>
              <a:t>assengers</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continue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enjoying</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the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comfort</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as they</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are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transferred</a:t>
            </a:r>
            <a:r>
              <a:rPr lang="tr-TR" dirty="0" smtClean="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from</a:t>
            </a:r>
            <a:endParaRPr lang="en-US" dirty="0">
              <a:solidFill>
                <a:schemeClr val="bg1">
                  <a:lumMod val="50000"/>
                </a:schemeClr>
              </a:solidFill>
              <a:latin typeface="Calibri" panose="020F0502020204030204" pitchFamily="34" charset="0"/>
            </a:endParaRPr>
          </a:p>
          <a:p>
            <a:r>
              <a:rPr lang="tr-TR" dirty="0">
                <a:solidFill>
                  <a:schemeClr val="bg1">
                    <a:lumMod val="50000"/>
                  </a:schemeClr>
                </a:solidFill>
                <a:latin typeface="Calibri" panose="020F0502020204030204" pitchFamily="34" charset="0"/>
              </a:rPr>
              <a:t>t</a:t>
            </a:r>
            <a:r>
              <a:rPr lang="en-US" dirty="0" smtClean="0">
                <a:solidFill>
                  <a:schemeClr val="bg1">
                    <a:lumMod val="50000"/>
                  </a:schemeClr>
                </a:solidFill>
                <a:latin typeface="Calibri" panose="020F0502020204030204" pitchFamily="34" charset="0"/>
              </a:rPr>
              <a:t>he</a:t>
            </a:r>
            <a:r>
              <a:rPr lang="tr-TR" dirty="0" smtClean="0">
                <a:solidFill>
                  <a:schemeClr val="bg1">
                    <a:lumMod val="50000"/>
                  </a:schemeClr>
                </a:solidFill>
                <a:latin typeface="Calibri" panose="020F0502020204030204" pitchFamily="34" charset="0"/>
              </a:rPr>
              <a:t> apron to</a:t>
            </a:r>
            <a:r>
              <a:rPr lang="tr-TR" dirty="0">
                <a:solidFill>
                  <a:schemeClr val="bg1">
                    <a:lumMod val="50000"/>
                  </a:schemeClr>
                </a:solidFill>
                <a:latin typeface="Calibri" panose="020F0502020204030204" pitchFamily="34" charset="0"/>
              </a:rPr>
              <a:t> </a:t>
            </a:r>
            <a:r>
              <a:rPr lang="tr-TR" dirty="0" smtClean="0">
                <a:solidFill>
                  <a:schemeClr val="bg1">
                    <a:lumMod val="50000"/>
                  </a:schemeClr>
                </a:solidFill>
                <a:latin typeface="Calibri" panose="020F0502020204030204" pitchFamily="34" charset="0"/>
              </a:rPr>
              <a:t>the terminal.</a:t>
            </a:r>
            <a:endParaRPr lang="tr-TR" dirty="0">
              <a:solidFill>
                <a:schemeClr val="bg1">
                  <a:lumMod val="50000"/>
                </a:schemeClr>
              </a:solidFill>
              <a:latin typeface="Calibri" panose="020F0502020204030204" pitchFamily="34" charset="0"/>
            </a:endParaRPr>
          </a:p>
          <a:p>
            <a:endParaRPr lang="en-US" dirty="0"/>
          </a:p>
          <a:p>
            <a:endParaRPr lang="en-US" dirty="0"/>
          </a:p>
          <a:p>
            <a:endParaRPr lang="en-US" dirty="0"/>
          </a:p>
          <a:p>
            <a:pPr>
              <a:lnSpc>
                <a:spcPct val="200000"/>
              </a:lnSpc>
            </a:pPr>
            <a:endParaRPr lang="tr-TR" b="1" spc="100" dirty="0" smtClean="0">
              <a:solidFill>
                <a:schemeClr val="tx1"/>
              </a:solidFill>
              <a:latin typeface="Calibri" panose="020F0502020204030204" pitchFamily="34" charset="0"/>
            </a:endParaRPr>
          </a:p>
          <a:p>
            <a:endParaRPr lang="tr-TR" dirty="0"/>
          </a:p>
          <a:p>
            <a:endParaRPr lang="en-US" dirty="0"/>
          </a:p>
          <a:p>
            <a:pPr>
              <a:lnSpc>
                <a:spcPct val="200000"/>
              </a:lnSpc>
            </a:pPr>
            <a:endParaRPr lang="tr-TR" b="1" spc="100" dirty="0">
              <a:solidFill>
                <a:schemeClr val="tx1"/>
              </a:solidFill>
              <a:latin typeface="Calibri" panose="020F0502020204030204" pitchFamily="34"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950" y="265814"/>
            <a:ext cx="4680000" cy="295159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2950" y="3621202"/>
            <a:ext cx="4680000" cy="2951594"/>
          </a:xfrm>
          <a:prstGeom prst="rect">
            <a:avLst/>
          </a:prstGeom>
        </p:spPr>
      </p:pic>
      <p:sp>
        <p:nvSpPr>
          <p:cNvPr id="13"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14"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Arrival Service</a:t>
            </a:r>
            <a:endParaRPr lang="tr-TR" i="0" u="none" strike="noStrike" cap="none" dirty="0">
              <a:solidFill>
                <a:srgbClr val="548135"/>
              </a:solidFill>
              <a:latin typeface="Verdana"/>
              <a:ea typeface="Verdana"/>
              <a:cs typeface="Verdana"/>
              <a:sym typeface="Verdana"/>
            </a:endParaRPr>
          </a:p>
        </p:txBody>
      </p:sp>
    </p:spTree>
    <p:extLst>
      <p:ext uri="{BB962C8B-B14F-4D97-AF65-F5344CB8AC3E}">
        <p14:creationId xmlns:p14="http://schemas.microsoft.com/office/powerpoint/2010/main" val="1675570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13" name="Shape 90"/>
          <p:cNvSpPr/>
          <p:nvPr/>
        </p:nvSpPr>
        <p:spPr>
          <a:xfrm>
            <a:off x="6813900" y="24741"/>
            <a:ext cx="5378100" cy="6858000"/>
          </a:xfrm>
          <a:prstGeom prst="rect">
            <a:avLst/>
          </a:prstGeom>
          <a:solidFill>
            <a:schemeClr val="lt2"/>
          </a:solidFill>
          <a:ln w="28575" cap="flat" cmpd="sng">
            <a:solidFill>
              <a:srgbClr val="548135"/>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dirty="0">
              <a:solidFill>
                <a:schemeClr val="lt1"/>
              </a:solidFill>
              <a:latin typeface="Calibri"/>
              <a:ea typeface="Calibri"/>
              <a:cs typeface="Calibri"/>
              <a:sym typeface="Calibri"/>
            </a:endParaRPr>
          </a:p>
        </p:txBody>
      </p:sp>
      <p:cxnSp>
        <p:nvCxnSpPr>
          <p:cNvPr id="93" name="Shape 93"/>
          <p:cNvCxnSpPr/>
          <p:nvPr/>
        </p:nvCxnSpPr>
        <p:spPr>
          <a:xfrm>
            <a:off x="0" y="934915"/>
            <a:ext cx="4114800" cy="0"/>
          </a:xfrm>
          <a:prstGeom prst="straightConnector1">
            <a:avLst/>
          </a:prstGeom>
          <a:noFill/>
          <a:ln w="19050" cap="flat" cmpd="sng">
            <a:solidFill>
              <a:srgbClr val="00B050"/>
            </a:solidFill>
            <a:prstDash val="dash"/>
            <a:miter/>
            <a:headEnd type="none" w="med" len="med"/>
            <a:tailEnd type="none" w="med" len="med"/>
          </a:ln>
        </p:spPr>
      </p:cxnSp>
      <p:sp>
        <p:nvSpPr>
          <p:cNvPr id="96" name="Shape 96"/>
          <p:cNvSpPr txBox="1"/>
          <p:nvPr/>
        </p:nvSpPr>
        <p:spPr>
          <a:xfrm>
            <a:off x="19049" y="2444262"/>
            <a:ext cx="5850123" cy="2850752"/>
          </a:xfrm>
          <a:prstGeom prst="rect">
            <a:avLst/>
          </a:prstGeom>
          <a:noFill/>
          <a:ln>
            <a:noFill/>
          </a:ln>
        </p:spPr>
        <p:txBody>
          <a:bodyPr lIns="91425" tIns="45700" rIns="91425" bIns="45700" anchor="t" anchorCtr="0">
            <a:noAutofit/>
          </a:bodyPr>
          <a:lstStyle/>
          <a:p>
            <a:r>
              <a:rPr lang="en-US" dirty="0" smtClean="0">
                <a:solidFill>
                  <a:schemeClr val="bg1">
                    <a:lumMod val="50000"/>
                  </a:schemeClr>
                </a:solidFill>
                <a:latin typeface="Calibri" panose="020F0502020204030204" pitchFamily="34" charset="0"/>
              </a:rPr>
              <a:t>Passport </a:t>
            </a:r>
            <a:r>
              <a:rPr lang="en-US"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security</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transactions</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are</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also</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handled</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quickly</a:t>
            </a:r>
            <a:r>
              <a:rPr lang="tr-TR" dirty="0">
                <a:solidFill>
                  <a:schemeClr val="bg1">
                    <a:lumMod val="50000"/>
                  </a:schemeClr>
                </a:solidFill>
                <a:latin typeface="Calibri" panose="020F0502020204030204" pitchFamily="34" charset="0"/>
              </a:rPr>
              <a:t> </a:t>
            </a:r>
            <a:r>
              <a:rPr lang="en-US" dirty="0" smtClean="0">
                <a:solidFill>
                  <a:schemeClr val="bg1">
                    <a:lumMod val="50000"/>
                  </a:schemeClr>
                </a:solidFill>
                <a:latin typeface="Calibri" panose="020F0502020204030204" pitchFamily="34" charset="0"/>
              </a:rPr>
              <a:t>at the</a:t>
            </a:r>
            <a:endParaRPr lang="en-US" dirty="0">
              <a:solidFill>
                <a:schemeClr val="bg1">
                  <a:lumMod val="50000"/>
                </a:schemeClr>
              </a:solidFill>
              <a:latin typeface="Calibri" panose="020F0502020204030204" pitchFamily="34" charset="0"/>
            </a:endParaRPr>
          </a:p>
          <a:p>
            <a:r>
              <a:rPr lang="tr-TR" dirty="0" smtClean="0">
                <a:solidFill>
                  <a:schemeClr val="bg1">
                    <a:lumMod val="50000"/>
                  </a:schemeClr>
                </a:solidFill>
                <a:latin typeface="Calibri" panose="020F0502020204030204" pitchFamily="34" charset="0"/>
              </a:rPr>
              <a:t>e</a:t>
            </a:r>
            <a:r>
              <a:rPr lang="en-US" dirty="0" err="1" smtClean="0">
                <a:solidFill>
                  <a:schemeClr val="bg1">
                    <a:lumMod val="50000"/>
                  </a:schemeClr>
                </a:solidFill>
                <a:latin typeface="Calibri" panose="020F0502020204030204" pitchFamily="34" charset="0"/>
              </a:rPr>
              <a:t>xclusive</a:t>
            </a:r>
            <a:r>
              <a:rPr lang="tr-TR" dirty="0" smtClean="0">
                <a:solidFill>
                  <a:schemeClr val="bg1">
                    <a:lumMod val="50000"/>
                  </a:schemeClr>
                </a:solidFill>
                <a:latin typeface="Calibri" panose="020F0502020204030204" pitchFamily="34" charset="0"/>
              </a:rPr>
              <a:t> </a:t>
            </a:r>
            <a:r>
              <a:rPr lang="en-US" dirty="0" err="1" smtClean="0">
                <a:solidFill>
                  <a:schemeClr val="bg1">
                    <a:lumMod val="50000"/>
                  </a:schemeClr>
                </a:solidFill>
                <a:latin typeface="Calibri" panose="020F0502020204030204" pitchFamily="34" charset="0"/>
              </a:rPr>
              <a:t>passpoint</a:t>
            </a:r>
            <a:r>
              <a:rPr lang="tr-TR" dirty="0" smtClean="0">
                <a:solidFill>
                  <a:schemeClr val="bg1">
                    <a:lumMod val="50000"/>
                  </a:schemeClr>
                </a:solidFill>
                <a:latin typeface="Calibri" panose="020F0502020204030204" pitchFamily="34" charset="0"/>
              </a:rPr>
              <a:t>.</a:t>
            </a:r>
          </a:p>
          <a:p>
            <a:endParaRPr lang="tr-TR" dirty="0">
              <a:solidFill>
                <a:schemeClr val="bg1">
                  <a:lumMod val="50000"/>
                </a:schemeClr>
              </a:solidFill>
              <a:latin typeface="Calibri" panose="020F0502020204030204" pitchFamily="34" charset="0"/>
            </a:endParaRPr>
          </a:p>
          <a:p>
            <a:r>
              <a:rPr lang="en-US" dirty="0">
                <a:solidFill>
                  <a:schemeClr val="bg1">
                    <a:lumMod val="50000"/>
                  </a:schemeClr>
                </a:solidFill>
                <a:latin typeface="Calibri" panose="020F0502020204030204" pitchFamily="34" charset="0"/>
              </a:rPr>
              <a:t>Guests enjoy a </a:t>
            </a:r>
            <a:r>
              <a:rPr lang="en-US" dirty="0" smtClean="0">
                <a:solidFill>
                  <a:schemeClr val="bg1">
                    <a:lumMod val="50000"/>
                  </a:schemeClr>
                </a:solidFill>
                <a:latin typeface="Calibri" panose="020F0502020204030204" pitchFamily="34" charset="0"/>
              </a:rPr>
              <a:t>stress-free shopping </a:t>
            </a:r>
            <a:r>
              <a:rPr lang="en-US" dirty="0">
                <a:solidFill>
                  <a:schemeClr val="bg1">
                    <a:lumMod val="50000"/>
                  </a:schemeClr>
                </a:solidFill>
                <a:latin typeface="Calibri" panose="020F0502020204030204" pitchFamily="34" charset="0"/>
              </a:rPr>
              <a:t>through the </a:t>
            </a:r>
            <a:r>
              <a:rPr lang="en-US" dirty="0" smtClean="0">
                <a:solidFill>
                  <a:schemeClr val="bg1">
                    <a:lumMod val="50000"/>
                  </a:schemeClr>
                </a:solidFill>
                <a:latin typeface="Calibri" panose="020F0502020204030204" pitchFamily="34" charset="0"/>
              </a:rPr>
              <a:t>personnel </a:t>
            </a:r>
            <a:r>
              <a:rPr lang="en-US" dirty="0">
                <a:solidFill>
                  <a:schemeClr val="bg1">
                    <a:lumMod val="50000"/>
                  </a:schemeClr>
                </a:solidFill>
                <a:latin typeface="Calibri" panose="020F0502020204030204" pitchFamily="34" charset="0"/>
              </a:rPr>
              <a:t>assistance service, </a:t>
            </a:r>
            <a:r>
              <a:rPr lang="en-US" dirty="0" smtClean="0">
                <a:solidFill>
                  <a:schemeClr val="bg1">
                    <a:lumMod val="50000"/>
                  </a:schemeClr>
                </a:solidFill>
                <a:latin typeface="Calibri" panose="020F0502020204030204" pitchFamily="34" charset="0"/>
              </a:rPr>
              <a:t>using </a:t>
            </a:r>
            <a:r>
              <a:rPr lang="en-US" dirty="0">
                <a:solidFill>
                  <a:schemeClr val="bg1">
                    <a:lumMod val="50000"/>
                  </a:schemeClr>
                </a:solidFill>
                <a:latin typeface="Calibri" panose="020F0502020204030204" pitchFamily="34" charset="0"/>
              </a:rPr>
              <a:t>the private </a:t>
            </a:r>
            <a:r>
              <a:rPr lang="en-US" dirty="0" smtClean="0">
                <a:solidFill>
                  <a:schemeClr val="bg1">
                    <a:lumMod val="50000"/>
                  </a:schemeClr>
                </a:solidFill>
                <a:latin typeface="Calibri" panose="020F0502020204030204" pitchFamily="34" charset="0"/>
              </a:rPr>
              <a:t> “</a:t>
            </a:r>
            <a:r>
              <a:rPr lang="en-US" dirty="0">
                <a:solidFill>
                  <a:schemeClr val="bg1">
                    <a:lumMod val="50000"/>
                  </a:schemeClr>
                </a:solidFill>
                <a:latin typeface="Calibri" panose="020F0502020204030204" pitchFamily="34" charset="0"/>
              </a:rPr>
              <a:t>primeclass” privileged </a:t>
            </a:r>
            <a:r>
              <a:rPr lang="en-US" dirty="0" smtClean="0">
                <a:solidFill>
                  <a:schemeClr val="bg1">
                    <a:lumMod val="50000"/>
                  </a:schemeClr>
                </a:solidFill>
                <a:latin typeface="Calibri" panose="020F0502020204030204" pitchFamily="34" charset="0"/>
              </a:rPr>
              <a:t>payment </a:t>
            </a:r>
            <a:r>
              <a:rPr lang="en-US" dirty="0">
                <a:solidFill>
                  <a:schemeClr val="bg1">
                    <a:lumMod val="50000"/>
                  </a:schemeClr>
                </a:solidFill>
                <a:latin typeface="Calibri" panose="020F0502020204030204" pitchFamily="34" charset="0"/>
              </a:rPr>
              <a:t>points allocated for </a:t>
            </a:r>
            <a:r>
              <a:rPr lang="tr-TR" dirty="0" smtClean="0">
                <a:solidFill>
                  <a:schemeClr val="bg1">
                    <a:lumMod val="50000"/>
                  </a:schemeClr>
                </a:solidFill>
                <a:latin typeface="Calibri" panose="020F0502020204030204" pitchFamily="34" charset="0"/>
              </a:rPr>
              <a:t>them.</a:t>
            </a:r>
            <a:endParaRPr lang="en-US" dirty="0">
              <a:solidFill>
                <a:schemeClr val="bg1">
                  <a:lumMod val="50000"/>
                </a:schemeClr>
              </a:solidFill>
              <a:latin typeface="Calibri" panose="020F0502020204030204" pitchFamily="34" charset="0"/>
            </a:endParaRPr>
          </a:p>
          <a:p>
            <a:endParaRPr lang="en-US" dirty="0"/>
          </a:p>
          <a:p>
            <a:pPr>
              <a:lnSpc>
                <a:spcPct val="200000"/>
              </a:lnSpc>
            </a:pPr>
            <a:endParaRPr lang="tr-TR" b="1" spc="100" dirty="0">
              <a:solidFill>
                <a:schemeClr val="tx1"/>
              </a:solidFill>
              <a:latin typeface="Calibri" panose="020F050202020403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950" y="187222"/>
            <a:ext cx="4680000" cy="3053294"/>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7500" r="9791"/>
          <a:stretch/>
        </p:blipFill>
        <p:spPr>
          <a:xfrm>
            <a:off x="7162950" y="3604375"/>
            <a:ext cx="4680000" cy="2914507"/>
          </a:xfrm>
          <a:prstGeom prst="rect">
            <a:avLst/>
          </a:prstGeom>
        </p:spPr>
      </p:pic>
      <p:sp>
        <p:nvSpPr>
          <p:cNvPr id="10" name="Shape 94"/>
          <p:cNvSpPr txBox="1"/>
          <p:nvPr/>
        </p:nvSpPr>
        <p:spPr>
          <a:xfrm>
            <a:off x="61545" y="265814"/>
            <a:ext cx="4489189" cy="543132"/>
          </a:xfrm>
          <a:prstGeom prst="rect">
            <a:avLst/>
          </a:prstGeom>
          <a:noFill/>
          <a:ln>
            <a:noFill/>
          </a:ln>
        </p:spPr>
        <p:txBody>
          <a:bodyPr lIns="91425" tIns="45700" rIns="91425" bIns="45700" anchor="t" anchorCtr="0">
            <a:noAutofit/>
          </a:bodyPr>
          <a:lstStyle/>
          <a:p>
            <a:pPr>
              <a:lnSpc>
                <a:spcPct val="200000"/>
              </a:lnSpc>
            </a:pPr>
            <a:r>
              <a:rPr lang="tr-TR" sz="1800" b="1" spc="100" dirty="0" smtClean="0">
                <a:solidFill>
                  <a:schemeClr val="tx1"/>
                </a:solidFill>
                <a:latin typeface="Calibri" panose="020F0502020204030204" pitchFamily="34" charset="0"/>
              </a:rPr>
              <a:t>What is primeclass service?</a:t>
            </a:r>
            <a:endParaRPr lang="tr-TR" sz="1800" b="1" spc="100" dirty="0">
              <a:solidFill>
                <a:schemeClr val="tx1"/>
              </a:solidFill>
              <a:latin typeface="Calibri" panose="020F0502020204030204" pitchFamily="34" charset="0"/>
            </a:endParaRPr>
          </a:p>
        </p:txBody>
      </p:sp>
      <p:sp>
        <p:nvSpPr>
          <p:cNvPr id="11" name="Shape 91"/>
          <p:cNvSpPr/>
          <p:nvPr/>
        </p:nvSpPr>
        <p:spPr>
          <a:xfrm>
            <a:off x="-330250" y="1790415"/>
            <a:ext cx="4428300" cy="369300"/>
          </a:xfrm>
          <a:prstGeom prst="snip2DiagRect">
            <a:avLst>
              <a:gd name="adj1" fmla="val 0"/>
              <a:gd name="adj2" fmla="val 16667"/>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 name="Shape 92"/>
          <p:cNvSpPr txBox="1"/>
          <p:nvPr/>
        </p:nvSpPr>
        <p:spPr>
          <a:xfrm>
            <a:off x="151200" y="1839415"/>
            <a:ext cx="3963600" cy="3693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48135"/>
              </a:buClr>
              <a:buFont typeface="Courgette"/>
              <a:buNone/>
            </a:pPr>
            <a:r>
              <a:rPr lang="tr-TR" i="0" u="none" strike="noStrike" cap="none" dirty="0" smtClean="0">
                <a:solidFill>
                  <a:srgbClr val="548135"/>
                </a:solidFill>
                <a:latin typeface="Verdana"/>
                <a:ea typeface="Verdana"/>
                <a:cs typeface="Verdana"/>
                <a:sym typeface="Verdana"/>
              </a:rPr>
              <a:t>Arrival Service</a:t>
            </a:r>
            <a:endParaRPr lang="tr-TR" i="0" u="none" strike="noStrike" cap="none" dirty="0">
              <a:solidFill>
                <a:srgbClr val="548135"/>
              </a:solidFill>
              <a:latin typeface="Verdana"/>
              <a:ea typeface="Verdana"/>
              <a:cs typeface="Verdana"/>
              <a:sym typeface="Verdana"/>
            </a:endParaRPr>
          </a:p>
        </p:txBody>
      </p:sp>
    </p:spTree>
    <p:extLst>
      <p:ext uri="{BB962C8B-B14F-4D97-AF65-F5344CB8AC3E}">
        <p14:creationId xmlns:p14="http://schemas.microsoft.com/office/powerpoint/2010/main" val="5442526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4154</TotalTime>
  <Words>1057</Words>
  <Application>Microsoft Office PowerPoint</Application>
  <PresentationFormat>Widescreen</PresentationFormat>
  <Paragraphs>194</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Courgette</vt: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Ahmet Cagirici</dc:creator>
  <cp:lastModifiedBy>Ahmet Cagirici</cp:lastModifiedBy>
  <cp:revision>95</cp:revision>
  <dcterms:modified xsi:type="dcterms:W3CDTF">2017-07-10T13:52:28Z</dcterms:modified>
</cp:coreProperties>
</file>